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72" r:id="rId4"/>
    <p:sldId id="261" r:id="rId5"/>
    <p:sldId id="262" r:id="rId6"/>
    <p:sldId id="269" r:id="rId7"/>
    <p:sldId id="270" r:id="rId8"/>
    <p:sldId id="263" r:id="rId9"/>
    <p:sldId id="264" r:id="rId10"/>
    <p:sldId id="273" r:id="rId11"/>
    <p:sldId id="266" r:id="rId12"/>
    <p:sldId id="268" r:id="rId13"/>
    <p:sldId id="275" r:id="rId14"/>
    <p:sldId id="274" r:id="rId15"/>
    <p:sldId id="260" r:id="rId16"/>
    <p:sldId id="258" r:id="rId17"/>
    <p:sldId id="25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65652" autoAdjust="0"/>
  </p:normalViewPr>
  <p:slideViewPr>
    <p:cSldViewPr>
      <p:cViewPr varScale="1">
        <p:scale>
          <a:sx n="59" d="100"/>
          <a:sy n="59" d="100"/>
        </p:scale>
        <p:origin x="-18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F7574-14D7-41CD-809A-AEE87F6D9065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AB851-F565-4D13-A7E1-068B27B721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a rubric in class – individual task</a:t>
            </a:r>
          </a:p>
          <a:p>
            <a:r>
              <a:rPr lang="en-US" dirty="0" smtClean="0"/>
              <a:t>Demo: 5 criteria to evaluate conferences to attend.</a:t>
            </a:r>
          </a:p>
          <a:p>
            <a:r>
              <a:rPr lang="en-US" dirty="0" smtClean="0"/>
              <a:t>Questions about effectiveness</a:t>
            </a:r>
          </a:p>
          <a:p>
            <a:pPr lvl="1"/>
            <a:r>
              <a:rPr lang="en-US" dirty="0" smtClean="0"/>
              <a:t>Do they know how to build a rubric?</a:t>
            </a:r>
          </a:p>
          <a:p>
            <a:pPr lvl="1"/>
            <a:r>
              <a:rPr lang="en-US" dirty="0" smtClean="0"/>
              <a:t>Do they have mastery of the subject to build a rubric?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a rubric in class – group task (in teams or as a whole)</a:t>
            </a:r>
          </a:p>
          <a:p>
            <a:r>
              <a:rPr lang="en-US" dirty="0" smtClean="0"/>
              <a:t>Demo: 5 criteria to evaluate conferences to attend.</a:t>
            </a:r>
          </a:p>
          <a:p>
            <a:r>
              <a:rPr lang="en-US" dirty="0" smtClean="0"/>
              <a:t>Questions about effectiveness</a:t>
            </a:r>
          </a:p>
          <a:p>
            <a:pPr lvl="1"/>
            <a:r>
              <a:rPr lang="en-US" dirty="0" smtClean="0"/>
              <a:t>Do they bias each other?</a:t>
            </a:r>
          </a:p>
          <a:p>
            <a:pPr lvl="1"/>
            <a:r>
              <a:rPr lang="en-US" dirty="0" smtClean="0"/>
              <a:t>Can they think or perform independently?</a:t>
            </a:r>
          </a:p>
          <a:p>
            <a:pPr lvl="1"/>
            <a:r>
              <a:rPr lang="en-US" dirty="0" smtClean="0"/>
              <a:t>Is the knowledge retained?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Declarative: Teaching / Lecture</a:t>
            </a:r>
          </a:p>
          <a:p>
            <a:r>
              <a:rPr lang="en-US" dirty="0" smtClean="0"/>
              <a:t>Procedural: Inquiry-based / Experimental / Trial &amp; Error</a:t>
            </a:r>
          </a:p>
          <a:p>
            <a:endParaRPr lang="en-US" dirty="0" smtClean="0"/>
          </a:p>
          <a:p>
            <a:r>
              <a:rPr lang="en-US" dirty="0" smtClean="0"/>
              <a:t>Learning Activities 1.1 and 1.2 issues:</a:t>
            </a:r>
          </a:p>
          <a:p>
            <a:pPr lvl="1"/>
            <a:r>
              <a:rPr lang="en-US" dirty="0" smtClean="0"/>
              <a:t>May lack proper foundation / </a:t>
            </a:r>
            <a:r>
              <a:rPr lang="en-US" dirty="0" err="1" smtClean="0"/>
              <a:t>skillset</a:t>
            </a:r>
            <a:endParaRPr lang="en-US" dirty="0" smtClean="0"/>
          </a:p>
          <a:p>
            <a:pPr lvl="1"/>
            <a:r>
              <a:rPr lang="en-US" dirty="0" smtClean="0"/>
              <a:t>Only a few do the thinking for all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a (research) assignment (no rubrics)</a:t>
            </a:r>
          </a:p>
          <a:p>
            <a:r>
              <a:rPr lang="en-US" dirty="0" smtClean="0"/>
              <a:t>Ask to think of n criteria for evaluation</a:t>
            </a:r>
          </a:p>
          <a:p>
            <a:r>
              <a:rPr lang="en-US" dirty="0" smtClean="0"/>
              <a:t>Collect the assignment / criteria</a:t>
            </a:r>
          </a:p>
          <a:p>
            <a:r>
              <a:rPr lang="en-US" dirty="0" smtClean="0"/>
              <a:t>Review in class</a:t>
            </a:r>
          </a:p>
          <a:p>
            <a:r>
              <a:rPr lang="en-US" dirty="0" smtClean="0"/>
              <a:t>Build a rubric in class</a:t>
            </a:r>
          </a:p>
          <a:p>
            <a:endParaRPr lang="en-US" dirty="0" smtClean="0"/>
          </a:p>
          <a:p>
            <a:r>
              <a:rPr lang="en-US" dirty="0" smtClean="0"/>
              <a:t>Benefits: </a:t>
            </a:r>
          </a:p>
          <a:p>
            <a:pPr lvl="1"/>
            <a:r>
              <a:rPr lang="en-US" dirty="0" smtClean="0"/>
              <a:t>Prior foundation / skill</a:t>
            </a:r>
          </a:p>
          <a:p>
            <a:pPr lvl="1"/>
            <a:r>
              <a:rPr lang="en-US" dirty="0" smtClean="0"/>
              <a:t>Inquiry-based</a:t>
            </a:r>
          </a:p>
          <a:p>
            <a:pPr lvl="1"/>
            <a:r>
              <a:rPr lang="en-US" dirty="0" smtClean="0"/>
              <a:t>Higher retention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Assignment: Build a rubric to assess something</a:t>
            </a:r>
          </a:p>
          <a:p>
            <a:r>
              <a:rPr lang="en-US" dirty="0" smtClean="0"/>
              <a:t>Use the rubric to make a selection</a:t>
            </a:r>
          </a:p>
          <a:p>
            <a:endParaRPr lang="en-US" dirty="0" smtClean="0"/>
          </a:p>
          <a:p>
            <a:r>
              <a:rPr lang="en-US" dirty="0" smtClean="0"/>
              <a:t>Benefits:</a:t>
            </a:r>
            <a:r>
              <a:rPr lang="en-US" baseline="0" dirty="0" smtClean="0"/>
              <a:t> </a:t>
            </a:r>
          </a:p>
          <a:p>
            <a:endParaRPr lang="en-US" baseline="0" dirty="0" smtClean="0"/>
          </a:p>
          <a:p>
            <a:r>
              <a:rPr lang="en-US" baseline="0" dirty="0" smtClean="0"/>
              <a:t>	In-depth understanding of the subject by applying criteria to assess it</a:t>
            </a:r>
          </a:p>
          <a:p>
            <a:r>
              <a:rPr lang="en-US" baseline="0" dirty="0" smtClean="0"/>
              <a:t>	Methodical assessment</a:t>
            </a:r>
            <a:endParaRPr lang="en-US" dirty="0" smtClean="0"/>
          </a:p>
          <a:p>
            <a:r>
              <a:rPr lang="en-US" dirty="0" smtClean="0"/>
              <a:t>E.g. </a:t>
            </a:r>
          </a:p>
          <a:p>
            <a:pPr lvl="1"/>
            <a:r>
              <a:rPr lang="en-US" dirty="0" smtClean="0"/>
              <a:t>Build a rubric to evaluate online resources for a specific subject</a:t>
            </a:r>
          </a:p>
          <a:p>
            <a:pPr lvl="1"/>
            <a:r>
              <a:rPr lang="en-US" dirty="0" smtClean="0"/>
              <a:t>Use the rubric to score 5 online resources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Assignment: Build a rubric to (self) assess own/others work</a:t>
            </a:r>
          </a:p>
          <a:p>
            <a:r>
              <a:rPr lang="en-US" dirty="0" smtClean="0"/>
              <a:t>Ask students to apply that to others’ work and turn-in results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Let students be the teacher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you can assess others work</a:t>
            </a:r>
            <a:r>
              <a:rPr lang="en-US" baseline="0" dirty="0" smtClean="0"/>
              <a:t> correctly, you have learn the subject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ePortfolios</a:t>
            </a:r>
            <a:endParaRPr lang="en-US" dirty="0" smtClean="0"/>
          </a:p>
          <a:p>
            <a:r>
              <a:rPr lang="en-US" dirty="0" err="1" smtClean="0"/>
              <a:t>ePortfolio</a:t>
            </a:r>
            <a:r>
              <a:rPr lang="en-US" dirty="0" smtClean="0"/>
              <a:t> workshop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Benefits:</a:t>
            </a:r>
          </a:p>
          <a:p>
            <a:r>
              <a:rPr lang="en-US" dirty="0" smtClean="0"/>
              <a:t>Put</a:t>
            </a:r>
            <a:r>
              <a:rPr lang="en-US" baseline="0" dirty="0" smtClean="0"/>
              <a:t> them on the driver’s seat</a:t>
            </a:r>
            <a:endParaRPr lang="en-US" dirty="0" smtClean="0"/>
          </a:p>
          <a:p>
            <a:r>
              <a:rPr lang="en-US" sz="1200" dirty="0" smtClean="0"/>
              <a:t>Better understand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strenght</a:t>
            </a:r>
            <a:r>
              <a:rPr lang="en-US" sz="1200" baseline="0" dirty="0" smtClean="0"/>
              <a:t> and weaknesses of self and others</a:t>
            </a:r>
            <a:endParaRPr lang="en-US" sz="1200" dirty="0" smtClean="0"/>
          </a:p>
          <a:p>
            <a:r>
              <a:rPr lang="en-US" sz="1200" dirty="0" smtClean="0"/>
              <a:t>Learn from others:  Students</a:t>
            </a:r>
            <a:r>
              <a:rPr lang="en-US" sz="1200" baseline="0" dirty="0" smtClean="0"/>
              <a:t> can learn from other students a lot more than learn from the teacher in many cases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for students that understand rubrics inside out.  Also good for teacher training</a:t>
            </a:r>
            <a:r>
              <a:rPr lang="en-US" baseline="0" dirty="0" smtClean="0"/>
              <a:t> courses.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Mother of all rubrics</a:t>
            </a:r>
          </a:p>
          <a:p>
            <a:r>
              <a:rPr lang="en-US" dirty="0" smtClean="0"/>
              <a:t>Assignment: Create a rubric to assess the quality of rubric in Learning Activity 4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you can assess others work</a:t>
            </a:r>
            <a:r>
              <a:rPr lang="en-US" baseline="0" dirty="0" smtClean="0"/>
              <a:t> correctly, you have learn the subject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Please send me a copy of your rubrics, your student rubrics and your lesson plans to showcase at iRubric.com.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AB851-F565-4D13-A7E1-068B27B7219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>
              <a:defRPr b="1" cap="all" spc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Ramesh </a:t>
            </a:r>
            <a:r>
              <a:rPr lang="en-US" dirty="0" err="1" smtClean="0"/>
              <a:t>Sabetiashraf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iRubric.com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FD6-80F1-4149-9C11-4AB58486B93B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B3949-0B0B-4127-A232-F9A3DE133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B3949-0B0B-4127-A232-F9A3DE1339C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 descr="C:\SVN\RCampus\Graphics\Rubric2\iRubricLogo - Vector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6324600"/>
            <a:ext cx="1295400" cy="3377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457200" y="63246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Ramesh </a:t>
            </a:r>
            <a:r>
              <a:rPr lang="en-US" sz="1400" dirty="0" err="1" smtClean="0"/>
              <a:t>Sabetiashraf</a:t>
            </a:r>
            <a:endParaRPr lang="en-US" sz="1400" dirty="0" smtClean="0"/>
          </a:p>
          <a:p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sabeti.1faculty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elp.rcampus.com/" TargetMode="External"/><Relationship Id="rId4" Type="http://schemas.openxmlformats.org/officeDocument/2006/relationships/hyperlink" Target="http://www.irubric.com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19200" y="990600"/>
            <a:ext cx="6858000" cy="1295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Rubrics as a Learning Activity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2286000" y="2133600"/>
            <a:ext cx="5562600" cy="2514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Bring your Classroom to Life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4114800" y="5105400"/>
            <a:ext cx="3733800" cy="762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Ramesh </a:t>
            </a:r>
            <a:r>
              <a:rPr lang="en-US" sz="2400" dirty="0" err="1" smtClean="0"/>
              <a:t>Sabetiashraf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 4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6858000" cy="1143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Assignment: Build a rubric for self or peer assessment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1295400" y="4572000"/>
            <a:ext cx="2057400" cy="1447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Act as a Teacher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657601" y="4572000"/>
            <a:ext cx="20574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Strengths &amp; Weakness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6019801" y="4572000"/>
            <a:ext cx="19050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Learn from others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371600" y="2514600"/>
            <a:ext cx="2667000" cy="10668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Apply to own work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914400" y="4114800"/>
            <a:ext cx="72390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Benefits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4800600" y="2514600"/>
            <a:ext cx="2743200" cy="10668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Apply to others’ work</a:t>
            </a:r>
            <a:endParaRPr lang="en-US" sz="2000" dirty="0"/>
          </a:p>
        </p:txBody>
      </p:sp>
      <p:sp>
        <p:nvSpPr>
          <p:cNvPr id="13" name="Oval 12"/>
          <p:cNvSpPr/>
          <p:nvPr/>
        </p:nvSpPr>
        <p:spPr>
          <a:xfrm>
            <a:off x="3581400" y="3200400"/>
            <a:ext cx="1752600" cy="8382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ePortfolios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 5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6858000" cy="1524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Assignment: Create a rubric to assess the quality of rubrics in Learning Activity 4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95400" y="4572000"/>
            <a:ext cx="2057400" cy="1447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Act as a Teacher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3657601" y="4572000"/>
            <a:ext cx="20574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In-dept Understanding of Rubrics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19801" y="4572000"/>
            <a:ext cx="19050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Proficient in Assessment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4114800"/>
            <a:ext cx="72390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Benefits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2057400" y="2895600"/>
            <a:ext cx="4876800" cy="11430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Mother of All Rubrics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4400" y="3276600"/>
            <a:ext cx="3429000" cy="1447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Rubrics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00200" y="4495800"/>
            <a:ext cx="3429000" cy="1447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Lesson</a:t>
            </a:r>
          </a:p>
          <a:p>
            <a:pPr algn="ctr"/>
            <a:r>
              <a:rPr lang="en-US" sz="4000" dirty="0" smtClean="0"/>
              <a:t>Plans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your Experience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14400" y="1600200"/>
            <a:ext cx="7010400" cy="1524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Please send me your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724400" y="3276600"/>
            <a:ext cx="3429000" cy="1447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Activities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34000" y="4495800"/>
            <a:ext cx="3429000" cy="1447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Case Studies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smtClean="0"/>
              <a:t>My website: </a:t>
            </a:r>
            <a:r>
              <a:rPr lang="en-US" sz="4100" dirty="0" smtClean="0">
                <a:hlinkClick r:id="rId3"/>
              </a:rPr>
              <a:t>http://rsabeti.1faculty.com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r>
              <a:rPr lang="en-US" dirty="0" smtClean="0"/>
              <a:t>Email: </a:t>
            </a:r>
            <a:r>
              <a:rPr lang="en-US" sz="4100" dirty="0" smtClean="0"/>
              <a:t>rs@reazon.com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 smtClean="0"/>
              <a:t>feel free to contact </a:t>
            </a:r>
            <a:r>
              <a:rPr lang="en-US" dirty="0" smtClean="0"/>
              <a:t>me </a:t>
            </a:r>
            <a:r>
              <a:rPr lang="en-US" dirty="0" smtClean="0"/>
              <a:t>for demos and presentations</a:t>
            </a:r>
            <a:endParaRPr lang="en-US" dirty="0" smtClean="0"/>
          </a:p>
          <a:p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iRubric</a:t>
            </a:r>
            <a:r>
              <a:rPr lang="en-US" dirty="0" smtClean="0"/>
              <a:t> Assessment is available </a:t>
            </a:r>
            <a:r>
              <a:rPr lang="en-US" dirty="0" smtClean="0"/>
              <a:t>for free </a:t>
            </a:r>
            <a:r>
              <a:rPr lang="en-US" dirty="0" smtClean="0"/>
              <a:t>to individuals at:</a:t>
            </a:r>
            <a:endParaRPr lang="en-US" dirty="0" smtClean="0"/>
          </a:p>
          <a:p>
            <a:pPr lvl="1" algn="ctr">
              <a:lnSpc>
                <a:spcPct val="90000"/>
              </a:lnSpc>
              <a:buNone/>
            </a:pPr>
            <a:r>
              <a:rPr lang="en-US" sz="4100" dirty="0" smtClean="0">
                <a:hlinkClick r:id="rId4"/>
              </a:rPr>
              <a:t>www.iRubric.com</a:t>
            </a:r>
            <a:r>
              <a:rPr lang="en-US" sz="4100" dirty="0" smtClean="0"/>
              <a:t> 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iRubric</a:t>
            </a:r>
            <a:r>
              <a:rPr lang="en-US" dirty="0" smtClean="0"/>
              <a:t> </a:t>
            </a:r>
            <a:r>
              <a:rPr lang="en-US" dirty="0" smtClean="0"/>
              <a:t>Knowledgebase:</a:t>
            </a:r>
          </a:p>
          <a:p>
            <a:pPr lvl="1" algn="ctr">
              <a:lnSpc>
                <a:spcPct val="90000"/>
              </a:lnSpc>
              <a:buNone/>
            </a:pPr>
            <a:r>
              <a:rPr lang="en-US" sz="4100" dirty="0" smtClean="0">
                <a:hlinkClick r:id="rId5"/>
              </a:rPr>
              <a:t>http://help.rcampus.com</a:t>
            </a:r>
            <a:endParaRPr lang="en-US" sz="41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Q/A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1600200"/>
            <a:ext cx="7010400" cy="297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Thank You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429000" y="5257800"/>
            <a:ext cx="4572000" cy="609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Ramesh </a:t>
            </a:r>
            <a:r>
              <a:rPr lang="en-US" sz="2400" dirty="0" err="1" smtClean="0"/>
              <a:t>Sabetiashraf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were asked to find a hosting service for their business website</a:t>
            </a:r>
          </a:p>
          <a:p>
            <a:r>
              <a:rPr lang="en-US" dirty="0" smtClean="0"/>
              <a:t>Students missed the objective </a:t>
            </a:r>
            <a:r>
              <a:rPr lang="en-US" smtClean="0"/>
              <a:t>the objective</a:t>
            </a:r>
            <a:endParaRPr lang="en-US" dirty="0" smtClean="0"/>
          </a:p>
          <a:p>
            <a:r>
              <a:rPr lang="en-US" dirty="0" smtClean="0"/>
              <a:t>In class they were lead to rethink the criteria</a:t>
            </a:r>
          </a:p>
          <a:p>
            <a:r>
              <a:rPr lang="en-US" dirty="0" smtClean="0"/>
              <a:t>Built a rubric together in class</a:t>
            </a:r>
          </a:p>
          <a:p>
            <a:r>
              <a:rPr lang="en-US" dirty="0" smtClean="0"/>
              <a:t>Weighted the criteria</a:t>
            </a:r>
          </a:p>
          <a:p>
            <a:r>
              <a:rPr lang="en-US" dirty="0" smtClean="0"/>
              <a:t>Asked students to finalize the rubric (as a new assignment).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Rubric building as an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tool to measure student mastery of a subject</a:t>
            </a:r>
          </a:p>
          <a:p>
            <a:r>
              <a:rPr lang="en-US" dirty="0" smtClean="0"/>
              <a:t>Submitting a rubric as an assignment</a:t>
            </a:r>
          </a:p>
          <a:p>
            <a:r>
              <a:rPr lang="en-US" dirty="0" smtClean="0"/>
              <a:t>Grading a student-generated rubric using a rubric</a:t>
            </a:r>
          </a:p>
          <a:p>
            <a:r>
              <a:rPr lang="en-US" dirty="0" smtClean="0"/>
              <a:t>Meeting the objectives: </a:t>
            </a:r>
          </a:p>
          <a:p>
            <a:r>
              <a:rPr lang="en-US" dirty="0" smtClean="0"/>
              <a:t>Plagiarism </a:t>
            </a:r>
            <a:r>
              <a:rPr lang="en-US" dirty="0" err="1" smtClean="0"/>
              <a:t>concenrs</a:t>
            </a:r>
            <a:r>
              <a:rPr lang="en-US" dirty="0" smtClean="0"/>
              <a:t>: making sure the rubric is no copied from a source (like </a:t>
            </a:r>
            <a:r>
              <a:rPr lang="en-US" dirty="0" err="1" smtClean="0"/>
              <a:t>iRubric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Showcasing Rubrics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Showcasing classroom, team, and student rubrics on classroom website</a:t>
            </a:r>
          </a:p>
          <a:p>
            <a:r>
              <a:rPr lang="en-US" dirty="0" smtClean="0"/>
              <a:t>Showcasing rubrics on </a:t>
            </a:r>
            <a:r>
              <a:rPr lang="en-US" dirty="0" err="1" smtClean="0"/>
              <a:t>ePortfolios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90600" y="2133600"/>
            <a:ext cx="23622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CS Faculty</a:t>
            </a:r>
          </a:p>
          <a:p>
            <a:pPr algn="ctr"/>
            <a:r>
              <a:rPr lang="en-US" sz="2400" dirty="0" smtClean="0"/>
              <a:t>Santa </a:t>
            </a:r>
            <a:r>
              <a:rPr lang="en-US" sz="2400" smtClean="0"/>
              <a:t>Ana College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3657600" y="2057400"/>
            <a:ext cx="2362200" cy="1752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Creator of </a:t>
            </a:r>
            <a:r>
              <a:rPr lang="en-US" sz="2400" dirty="0" err="1" smtClean="0"/>
              <a:t>Rcampus</a:t>
            </a:r>
            <a:r>
              <a:rPr lang="en-US" sz="2400" dirty="0" smtClean="0"/>
              <a:t> &amp; </a:t>
            </a:r>
            <a:r>
              <a:rPr lang="en-US" sz="2400" dirty="0" err="1" smtClean="0"/>
              <a:t>iRubric</a:t>
            </a:r>
            <a:endParaRPr lang="en-US" sz="2400" dirty="0" smtClean="0"/>
          </a:p>
        </p:txBody>
      </p:sp>
      <p:sp>
        <p:nvSpPr>
          <p:cNvPr id="6" name="Oval 5"/>
          <p:cNvSpPr/>
          <p:nvPr/>
        </p:nvSpPr>
        <p:spPr>
          <a:xfrm>
            <a:off x="1371600" y="4495800"/>
            <a:ext cx="2438400" cy="146992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Assessment</a:t>
            </a:r>
            <a:endParaRPr lang="en-US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1143000" y="1600200"/>
            <a:ext cx="4572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Ramesh </a:t>
            </a:r>
            <a:r>
              <a:rPr lang="en-US" sz="2400" dirty="0" err="1" smtClean="0"/>
              <a:t>Sabetiashraf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3657600" y="4495800"/>
            <a:ext cx="2438400" cy="146992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Learning</a:t>
            </a:r>
            <a:endParaRPr lang="en-US" sz="2400" dirty="0"/>
          </a:p>
        </p:txBody>
      </p:sp>
      <p:sp>
        <p:nvSpPr>
          <p:cNvPr id="11" name="Oval 10"/>
          <p:cNvSpPr/>
          <p:nvPr/>
        </p:nvSpPr>
        <p:spPr>
          <a:xfrm>
            <a:off x="5867400" y="4473677"/>
            <a:ext cx="2438400" cy="146992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Technology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1143000" y="4038600"/>
            <a:ext cx="7315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Interests in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676400" y="4800600"/>
            <a:ext cx="2057400" cy="1371600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Outcomes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5105400" y="2133600"/>
            <a:ext cx="2057400" cy="13716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Personal &amp;</a:t>
            </a:r>
          </a:p>
          <a:p>
            <a:pPr algn="ctr"/>
            <a:r>
              <a:rPr lang="en-US" sz="2000" dirty="0" smtClean="0"/>
              <a:t>Group</a:t>
            </a:r>
          </a:p>
          <a:p>
            <a:pPr algn="ctr"/>
            <a:r>
              <a:rPr lang="en-US" sz="2000" dirty="0" smtClean="0"/>
              <a:t>Websites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3429000" y="4648200"/>
            <a:ext cx="2057400" cy="1371600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Internships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5181600" y="4724400"/>
            <a:ext cx="2057400" cy="13716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Book</a:t>
            </a:r>
          </a:p>
          <a:p>
            <a:pPr algn="ctr"/>
            <a:r>
              <a:rPr lang="en-US" sz="2000" dirty="0" smtClean="0"/>
              <a:t>Exchange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5257800" y="3429000"/>
            <a:ext cx="2057400" cy="137160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Tutors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3124200" y="2057400"/>
            <a:ext cx="2057400" cy="13716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ePortfolios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RCampus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371600" y="2514600"/>
            <a:ext cx="2057400" cy="1371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iRubric</a:t>
            </a:r>
            <a:endParaRPr lang="en-US" sz="2000" dirty="0" smtClean="0"/>
          </a:p>
          <a:p>
            <a:pPr algn="ctr"/>
            <a:r>
              <a:rPr lang="en-US" sz="2000" dirty="0" smtClean="0"/>
              <a:t>Assessments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47800" y="3733800"/>
            <a:ext cx="2057400" cy="13716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Standards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3352800" y="3352800"/>
            <a:ext cx="2057400" cy="13716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Learning Management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Rubrics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600200" y="1656734"/>
            <a:ext cx="3004930" cy="222946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Expectations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038600" y="1981200"/>
            <a:ext cx="2875722" cy="2133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Assessments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209800" y="3200400"/>
            <a:ext cx="2773017" cy="2057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Standards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648200" y="3657600"/>
            <a:ext cx="2743200" cy="2035277"/>
          </a:xfrm>
          <a:prstGeom prst="ellipse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Learning Activities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 1.1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7239000" cy="1295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Build a rubric in Class</a:t>
            </a:r>
          </a:p>
          <a:p>
            <a:pPr algn="ctr"/>
            <a:r>
              <a:rPr lang="en-US" sz="3200" dirty="0" smtClean="0"/>
              <a:t>(Individual Task)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1295400" y="4648200"/>
            <a:ext cx="2819401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What makes a good rubric?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4800600" y="4648200"/>
            <a:ext cx="2819401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Current mastery of subject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1066800" y="3657600"/>
            <a:ext cx="6934200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Questions About Effectiveness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 1.2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7239000" cy="1295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Build a rubric in Class</a:t>
            </a:r>
          </a:p>
          <a:p>
            <a:pPr algn="ctr"/>
            <a:r>
              <a:rPr lang="en-US" sz="3200" dirty="0" smtClean="0"/>
              <a:t>(Group Task)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1295401" y="4648200"/>
            <a:ext cx="20574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Bias?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657601" y="4648200"/>
            <a:ext cx="2057400" cy="1295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Outcomes?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6019801" y="4648200"/>
            <a:ext cx="1905000" cy="1295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Retention?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1066800" y="3657600"/>
            <a:ext cx="7086600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Questions About Effectiveness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&amp; Knowledge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219200" y="2209800"/>
            <a:ext cx="3200400" cy="2590800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Declarative</a:t>
            </a:r>
          </a:p>
          <a:p>
            <a:pPr algn="ctr"/>
            <a:r>
              <a:rPr lang="en-US" sz="2400" dirty="0" smtClean="0"/>
              <a:t>(Taught)</a:t>
            </a:r>
            <a:endParaRPr lang="en-US" sz="2400" dirty="0"/>
          </a:p>
        </p:txBody>
      </p:sp>
      <p:sp>
        <p:nvSpPr>
          <p:cNvPr id="6" name="Isosceles Triangle 5"/>
          <p:cNvSpPr/>
          <p:nvPr/>
        </p:nvSpPr>
        <p:spPr>
          <a:xfrm>
            <a:off x="4648200" y="2209800"/>
            <a:ext cx="3200400" cy="2590800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Procedural</a:t>
            </a:r>
          </a:p>
          <a:p>
            <a:pPr algn="ctr"/>
            <a:r>
              <a:rPr lang="en-US" sz="2400" dirty="0" smtClean="0"/>
              <a:t>(Skills)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 2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6858000" cy="1143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Assignment: Build criteria to evaluate something</a:t>
            </a:r>
          </a:p>
          <a:p>
            <a:pPr algn="ctr"/>
            <a:r>
              <a:rPr lang="en-US" sz="2400" dirty="0" smtClean="0"/>
              <a:t>(no rubrics)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3124200" y="2590800"/>
            <a:ext cx="2819401" cy="83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Collect  &amp; Grade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1295400" y="5257800"/>
            <a:ext cx="20574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Build skills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657601" y="5257800"/>
            <a:ext cx="20574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Inquiry-based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6019801" y="5257800"/>
            <a:ext cx="19050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High Retention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2667000" y="3352800"/>
            <a:ext cx="3810000" cy="11430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Build Rubric with Class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914400" y="4648200"/>
            <a:ext cx="72390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Benefits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Activity 3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6858000" cy="1143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Assignment: Build a rubric to evaluate (something)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1295400" y="4572000"/>
            <a:ext cx="2057400" cy="1447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Methodical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657601" y="4572000"/>
            <a:ext cx="20574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Inquiry-based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6019801" y="4572000"/>
            <a:ext cx="19050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Depth of</a:t>
            </a:r>
          </a:p>
          <a:p>
            <a:pPr algn="ctr"/>
            <a:r>
              <a:rPr lang="en-US" sz="2000" dirty="0" smtClean="0"/>
              <a:t>Understanding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2057400" y="2362200"/>
            <a:ext cx="3810000" cy="9144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Apply the rubric to x samples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914400" y="4114800"/>
            <a:ext cx="7239000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Benefits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3962400" y="3124200"/>
            <a:ext cx="3810000" cy="838200"/>
          </a:xfrm>
          <a:prstGeom prst="round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Submit subjects and evaluations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4994</TotalTime>
  <Words>748</Words>
  <Application>Microsoft Office PowerPoint</Application>
  <PresentationFormat>On-screen Show (4:3)</PresentationFormat>
  <Paragraphs>189</Paragraphs>
  <Slides>17</Slides>
  <Notes>9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Who Am I</vt:lpstr>
      <vt:lpstr>About RCampus</vt:lpstr>
      <vt:lpstr>Rubrics</vt:lpstr>
      <vt:lpstr>Learning Activity 1.1</vt:lpstr>
      <vt:lpstr>Learning Activity 1.2</vt:lpstr>
      <vt:lpstr>Learning &amp; Knowledge</vt:lpstr>
      <vt:lpstr>Learning Activity 2</vt:lpstr>
      <vt:lpstr>Learning Activity 3</vt:lpstr>
      <vt:lpstr>Learning Activity 4</vt:lpstr>
      <vt:lpstr>Learning Activity 5</vt:lpstr>
      <vt:lpstr>Share your Experience</vt:lpstr>
      <vt:lpstr>More Info</vt:lpstr>
      <vt:lpstr>Q/A</vt:lpstr>
      <vt:lpstr>Example</vt:lpstr>
      <vt:lpstr>Rubric building as an assignment</vt:lpstr>
      <vt:lpstr>Showcasing Rubrics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Rubrics as a Learning Activity: Bring your Classroom to Life</dc:title>
  <dc:creator>Ramesh Sabetiasrhaf</dc:creator>
  <cp:lastModifiedBy>Ramesh Sabetiasrhaf</cp:lastModifiedBy>
  <cp:revision>47</cp:revision>
  <dcterms:created xsi:type="dcterms:W3CDTF">2010-03-27T21:41:42Z</dcterms:created>
  <dcterms:modified xsi:type="dcterms:W3CDTF">2010-04-12T16:01:23Z</dcterms:modified>
</cp:coreProperties>
</file>