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6" r:id="rId1"/>
  </p:sldMasterIdLst>
  <p:notesMasterIdLst>
    <p:notesMasterId r:id="rId49"/>
  </p:notesMasterIdLst>
  <p:sldIdLst>
    <p:sldId id="256" r:id="rId2"/>
    <p:sldId id="271" r:id="rId3"/>
    <p:sldId id="272" r:id="rId4"/>
    <p:sldId id="258" r:id="rId5"/>
    <p:sldId id="257" r:id="rId6"/>
    <p:sldId id="273" r:id="rId7"/>
    <p:sldId id="274" r:id="rId8"/>
    <p:sldId id="275" r:id="rId9"/>
    <p:sldId id="276" r:id="rId10"/>
    <p:sldId id="292" r:id="rId11"/>
    <p:sldId id="293" r:id="rId12"/>
    <p:sldId id="294" r:id="rId13"/>
    <p:sldId id="296" r:id="rId14"/>
    <p:sldId id="295" r:id="rId15"/>
    <p:sldId id="268" r:id="rId16"/>
    <p:sldId id="297" r:id="rId17"/>
    <p:sldId id="298" r:id="rId18"/>
    <p:sldId id="299" r:id="rId19"/>
    <p:sldId id="300" r:id="rId20"/>
    <p:sldId id="264" r:id="rId21"/>
    <p:sldId id="265" r:id="rId22"/>
    <p:sldId id="269" r:id="rId23"/>
    <p:sldId id="270" r:id="rId24"/>
    <p:sldId id="267" r:id="rId25"/>
    <p:sldId id="281" r:id="rId26"/>
    <p:sldId id="282" r:id="rId27"/>
    <p:sldId id="283" r:id="rId28"/>
    <p:sldId id="284" r:id="rId29"/>
    <p:sldId id="285" r:id="rId30"/>
    <p:sldId id="286" r:id="rId31"/>
    <p:sldId id="287" r:id="rId32"/>
    <p:sldId id="288" r:id="rId33"/>
    <p:sldId id="289" r:id="rId34"/>
    <p:sldId id="290" r:id="rId35"/>
    <p:sldId id="291" r:id="rId36"/>
    <p:sldId id="277" r:id="rId37"/>
    <p:sldId id="278" r:id="rId38"/>
    <p:sldId id="280" r:id="rId39"/>
    <p:sldId id="279" r:id="rId40"/>
    <p:sldId id="259" r:id="rId41"/>
    <p:sldId id="260" r:id="rId42"/>
    <p:sldId id="266" r:id="rId43"/>
    <p:sldId id="261" r:id="rId44"/>
    <p:sldId id="262" r:id="rId45"/>
    <p:sldId id="303" r:id="rId46"/>
    <p:sldId id="301" r:id="rId47"/>
    <p:sldId id="302"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48" autoAdjust="0"/>
    <p:restoredTop sz="89924" autoAdjust="0"/>
  </p:normalViewPr>
  <p:slideViewPr>
    <p:cSldViewPr>
      <p:cViewPr varScale="1">
        <p:scale>
          <a:sx n="67" d="100"/>
          <a:sy n="67" d="100"/>
        </p:scale>
        <p:origin x="-606" y="-90"/>
      </p:cViewPr>
      <p:guideLst>
        <p:guide orient="horz" pos="2160"/>
        <p:guide pos="2880"/>
      </p:guideLst>
    </p:cSldViewPr>
  </p:slideViewPr>
  <p:outlineViewPr>
    <p:cViewPr>
      <p:scale>
        <a:sx n="33" d="100"/>
        <a:sy n="33" d="100"/>
      </p:scale>
      <p:origin x="48" y="12366"/>
    </p:cViewPr>
  </p:outlineViewPr>
  <p:notesTextViewPr>
    <p:cViewPr>
      <p:scale>
        <a:sx n="100" d="100"/>
        <a:sy n="100" d="100"/>
      </p:scale>
      <p:origin x="0" y="0"/>
    </p:cViewPr>
  </p:notesTextViewPr>
  <p:sorterViewPr>
    <p:cViewPr>
      <p:scale>
        <a:sx n="66" d="100"/>
        <a:sy n="66" d="100"/>
      </p:scale>
      <p:origin x="0" y="595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DA9562-985C-4722-A561-B3352147DF0E}" type="datetimeFigureOut">
              <a:rPr lang="en-US" smtClean="0"/>
              <a:pPr/>
              <a:t>11/30/2008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3B138F-3E26-4F81-8C00-2F262340ADFD}"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D3B138F-3E26-4F81-8C00-2F262340ADFD}" type="slidenum">
              <a:rPr lang="en-US" smtClean="0"/>
              <a:pPr/>
              <a:t>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D3B138F-3E26-4F81-8C00-2F262340ADFD}" type="slidenum">
              <a:rPr lang="en-US" smtClean="0"/>
              <a:pPr/>
              <a:t>12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D3B138F-3E26-4F81-8C00-2F262340ADFD}" type="slidenum">
              <a:rPr lang="en-US" smtClean="0"/>
              <a:pPr/>
              <a:t>47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04E2A5D-1E8A-40E5-A3D6-F6BAAF7E47D6}" type="datetimeFigureOut">
              <a:rPr lang="en-US" smtClean="0"/>
              <a:pPr/>
              <a:t>11/30/2008</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22DFB5F-AB29-4640-A409-88800991E1CE}"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4E2A5D-1E8A-40E5-A3D6-F6BAAF7E47D6}" type="datetimeFigureOut">
              <a:rPr lang="en-US" smtClean="0"/>
              <a:pPr/>
              <a:t>11/30/2008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2DFB5F-AB29-4640-A409-88800991E1C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04E2A5D-1E8A-40E5-A3D6-F6BAAF7E47D6}" type="datetimeFigureOut">
              <a:rPr lang="en-US" smtClean="0"/>
              <a:pPr/>
              <a:t>11/30/2008</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B22DFB5F-AB29-4640-A409-88800991E1C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04E2A5D-1E8A-40E5-A3D6-F6BAAF7E47D6}" type="datetimeFigureOut">
              <a:rPr lang="en-US" smtClean="0"/>
              <a:pPr/>
              <a:t>11/30/2008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22DFB5F-AB29-4640-A409-88800991E1CE}"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04E2A5D-1E8A-40E5-A3D6-F6BAAF7E47D6}" type="datetimeFigureOut">
              <a:rPr lang="en-US" smtClean="0"/>
              <a:pPr/>
              <a:t>11/30/2008</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22DFB5F-AB29-4640-A409-88800991E1CE}"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804E2A5D-1E8A-40E5-A3D6-F6BAAF7E47D6}" type="datetimeFigureOut">
              <a:rPr lang="en-US" smtClean="0"/>
              <a:pPr/>
              <a:t>11/30/2008</a:t>
            </a:fld>
            <a:endParaRPr lang="en-US" dirty="0"/>
          </a:p>
        </p:txBody>
      </p:sp>
      <p:sp>
        <p:nvSpPr>
          <p:cNvPr id="10" name="Slide Number Placeholder 9"/>
          <p:cNvSpPr>
            <a:spLocks noGrp="1"/>
          </p:cNvSpPr>
          <p:nvPr>
            <p:ph type="sldNum" sz="quarter" idx="16"/>
          </p:nvPr>
        </p:nvSpPr>
        <p:spPr/>
        <p:txBody>
          <a:bodyPr rtlCol="0"/>
          <a:lstStyle/>
          <a:p>
            <a:fld id="{B22DFB5F-AB29-4640-A409-88800991E1CE}"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804E2A5D-1E8A-40E5-A3D6-F6BAAF7E47D6}" type="datetimeFigureOut">
              <a:rPr lang="en-US" smtClean="0"/>
              <a:pPr/>
              <a:t>11/30/2008</a:t>
            </a:fld>
            <a:endParaRPr lang="en-US" dirty="0"/>
          </a:p>
        </p:txBody>
      </p:sp>
      <p:sp>
        <p:nvSpPr>
          <p:cNvPr id="12" name="Slide Number Placeholder 11"/>
          <p:cNvSpPr>
            <a:spLocks noGrp="1"/>
          </p:cNvSpPr>
          <p:nvPr>
            <p:ph type="sldNum" sz="quarter" idx="16"/>
          </p:nvPr>
        </p:nvSpPr>
        <p:spPr/>
        <p:txBody>
          <a:bodyPr rtlCol="0"/>
          <a:lstStyle/>
          <a:p>
            <a:fld id="{B22DFB5F-AB29-4640-A409-88800991E1CE}"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04E2A5D-1E8A-40E5-A3D6-F6BAAF7E47D6}" type="datetimeFigureOut">
              <a:rPr lang="en-US" smtClean="0"/>
              <a:pPr/>
              <a:t>11/30/2008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22DFB5F-AB29-4640-A409-88800991E1C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4E2A5D-1E8A-40E5-A3D6-F6BAAF7E47D6}" type="datetimeFigureOut">
              <a:rPr lang="en-US" smtClean="0"/>
              <a:pPr/>
              <a:t>11/30/2008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22DFB5F-AB29-4640-A409-88800991E1C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04E2A5D-1E8A-40E5-A3D6-F6BAAF7E47D6}" type="datetimeFigureOut">
              <a:rPr lang="en-US" smtClean="0"/>
              <a:pPr/>
              <a:t>11/30/2008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22DFB5F-AB29-4640-A409-88800991E1CE}"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804E2A5D-1E8A-40E5-A3D6-F6BAAF7E47D6}" type="datetimeFigureOut">
              <a:rPr lang="en-US" smtClean="0"/>
              <a:pPr/>
              <a:t>11/30/2008</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22DFB5F-AB29-4640-A409-88800991E1CE}"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04E2A5D-1E8A-40E5-A3D6-F6BAAF7E47D6}" type="datetimeFigureOut">
              <a:rPr lang="en-US" smtClean="0"/>
              <a:pPr/>
              <a:t>11/30/2008</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22DFB5F-AB29-4640-A409-88800991E1C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scorecard.org/env-releases/cap/state.tcl?fips_state_code=47#air_ranking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smyrnahousingauthority.com/" TargetMode="External"/><Relationship Id="rId2" Type="http://schemas.openxmlformats.org/officeDocument/2006/relationships/hyperlink" Target="http://www.mha-tn.org/" TargetMode="External"/><Relationship Id="rId1" Type="http://schemas.openxmlformats.org/officeDocument/2006/relationships/slideLayout" Target="../slideLayouts/slideLayout2.xml"/><Relationship Id="rId4" Type="http://schemas.openxmlformats.org/officeDocument/2006/relationships/hyperlink" Target="http://www.tennlegalaid.com/Library/Documents/1150909438.8/Section8Rutherford.pdf"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http://diseasemaps.usgs.gov/wnv_tn_mosquitoe.html" TargetMode="External"/><Relationship Id="rId2" Type="http://schemas.openxmlformats.org/officeDocument/2006/relationships/hyperlink" Target="http://www.cdc.gov/rabies/docs/rabies_surveillance_us_2006.pdf" TargetMode="External"/><Relationship Id="rId1" Type="http://schemas.openxmlformats.org/officeDocument/2006/relationships/slideLayout" Target="../slideLayouts/slideLayout4.xml"/><Relationship Id="rId4" Type="http://schemas.openxmlformats.org/officeDocument/2006/relationships/hyperlink" Target="http://www.nospraynashville.org/othercities.html"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8" Type="http://schemas.openxmlformats.org/officeDocument/2006/relationships/hyperlink" Target="http://www.cdc.gov/rabies/docs/rabies_surveillance_us_2006.pdf" TargetMode="External"/><Relationship Id="rId3" Type="http://schemas.openxmlformats.org/officeDocument/2006/relationships/hyperlink" Target="http://www.rutherfordchamber.org/economic-development/bic/quality-of-life/cllimate.php" TargetMode="External"/><Relationship Id="rId7" Type="http://schemas.openxmlformats.org/officeDocument/2006/relationships/hyperlink" Target="http://www/tennlegalaid.com/Library/Documents/1150909438.8/Section8Rutherford.pdf" TargetMode="External"/><Relationship Id="rId2" Type="http://schemas.openxmlformats.org/officeDocument/2006/relationships/hyperlink" Target="http://www.go-tennessee.com/Murfreesboro/" TargetMode="External"/><Relationship Id="rId1" Type="http://schemas.openxmlformats.org/officeDocument/2006/relationships/slideLayout" Target="../slideLayouts/slideLayout2.xml"/><Relationship Id="rId6" Type="http://schemas.openxmlformats.org/officeDocument/2006/relationships/hyperlink" Target="http://www.smyrnahousingauthority.com/" TargetMode="External"/><Relationship Id="rId5" Type="http://schemas.openxmlformats.org/officeDocument/2006/relationships/hyperlink" Target="http://www.rutherfordcounty.org/pets/" TargetMode="External"/><Relationship Id="rId10" Type="http://schemas.openxmlformats.org/officeDocument/2006/relationships/hyperlink" Target="http://www.nospraynashville.org/othercities.html" TargetMode="External"/><Relationship Id="rId4" Type="http://schemas.openxmlformats.org/officeDocument/2006/relationships/hyperlink" Target="http://www.epodunk.com/cgi-bin/housOverview.php?locIndex=12648" TargetMode="External"/><Relationship Id="rId9" Type="http://schemas.openxmlformats.org/officeDocument/2006/relationships/hyperlink" Target="http://diseasemaps.usgs.gov/wnv_tn_mosquitoe.html" TargetMode="External"/></Relationships>
</file>

<file path=ppt/slides/_rels/slide47.xml.rels><?xml version="1.0" encoding="UTF-8" standalone="yes"?>
<Relationships xmlns="http://schemas.openxmlformats.org/package/2006/relationships"><Relationship Id="rId3" Type="http://schemas.openxmlformats.org/officeDocument/2006/relationships/hyperlink" Target="http://www.rutherfordcountytn.gov/" TargetMode="External"/><Relationship Id="rId7" Type="http://schemas.openxmlformats.org/officeDocument/2006/relationships/hyperlink" Target="http://images.google.com/imghp?ie=UTF-8&amp;hl=en&amp;tab=wi"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www.rutherfordchamber.org/economic-development/bic/demographics/population.php" TargetMode="External"/><Relationship Id="rId5" Type="http://schemas.openxmlformats.org/officeDocument/2006/relationships/hyperlink" Target="http://www.scorecard.org/" TargetMode="External"/><Relationship Id="rId4" Type="http://schemas.openxmlformats.org/officeDocument/2006/relationships/hyperlink" Target="http://www.murfreesborotn.gov/"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rutherfordchamber.org/economic-development/bic/demographics/population.ph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0"/>
            <a:ext cx="8763000" cy="3352800"/>
          </a:xfrm>
        </p:spPr>
        <p:txBody>
          <a:bodyPr>
            <a:normAutofit/>
          </a:bodyPr>
          <a:lstStyle/>
          <a:p>
            <a:r>
              <a:rPr lang="en-US" b="1" dirty="0" smtClean="0"/>
              <a:t>Community Assessment</a:t>
            </a:r>
            <a:br>
              <a:rPr lang="en-US" b="1" dirty="0" smtClean="0"/>
            </a:br>
            <a:r>
              <a:rPr lang="en-US" b="1" dirty="0" smtClean="0"/>
              <a:t>Rutherford County, Tennessee</a:t>
            </a:r>
            <a:br>
              <a:rPr lang="en-US" b="1" dirty="0" smtClean="0"/>
            </a:br>
            <a:r>
              <a:rPr lang="en-US" b="1" dirty="0" smtClean="0"/>
              <a:t/>
            </a:r>
            <a:br>
              <a:rPr lang="en-US" b="1" dirty="0" smtClean="0"/>
            </a:br>
            <a:r>
              <a:rPr lang="en-US" sz="3000" b="1" dirty="0" smtClean="0"/>
              <a:t>Geography, Population, &amp; Environment </a:t>
            </a:r>
            <a:endParaRPr lang="en-US" sz="3000" b="1" dirty="0"/>
          </a:p>
        </p:txBody>
      </p:sp>
      <p:sp>
        <p:nvSpPr>
          <p:cNvPr id="3" name="Subtitle 2"/>
          <p:cNvSpPr>
            <a:spLocks noGrp="1"/>
          </p:cNvSpPr>
          <p:nvPr>
            <p:ph type="subTitle" idx="1"/>
          </p:nvPr>
        </p:nvSpPr>
        <p:spPr>
          <a:xfrm>
            <a:off x="228600" y="3657600"/>
            <a:ext cx="8458200" cy="2743200"/>
          </a:xfrm>
        </p:spPr>
        <p:txBody>
          <a:bodyPr>
            <a:normAutofit/>
          </a:bodyPr>
          <a:lstStyle/>
          <a:p>
            <a:r>
              <a:rPr lang="en-US" b="1" dirty="0" smtClean="0">
                <a:solidFill>
                  <a:schemeClr val="tx1"/>
                </a:solidFill>
              </a:rPr>
              <a:t>Group #3</a:t>
            </a:r>
          </a:p>
          <a:p>
            <a:r>
              <a:rPr lang="en-US" sz="2400" b="1" dirty="0" smtClean="0">
                <a:solidFill>
                  <a:schemeClr val="tx1"/>
                </a:solidFill>
              </a:rPr>
              <a:t>Shelaina</a:t>
            </a:r>
            <a:r>
              <a:rPr lang="en-US" sz="2400" b="1" dirty="0" smtClean="0">
                <a:solidFill>
                  <a:schemeClr val="tx1"/>
                </a:solidFill>
              </a:rPr>
              <a:t> Lewis, Shannon </a:t>
            </a:r>
            <a:r>
              <a:rPr lang="en-US" sz="2400" b="1" dirty="0" smtClean="0">
                <a:solidFill>
                  <a:schemeClr val="tx1"/>
                </a:solidFill>
              </a:rPr>
              <a:t>Beaty</a:t>
            </a:r>
            <a:r>
              <a:rPr lang="en-US" sz="2400" b="1" dirty="0" smtClean="0">
                <a:solidFill>
                  <a:schemeClr val="tx1"/>
                </a:solidFill>
              </a:rPr>
              <a:t>, Wendy </a:t>
            </a:r>
            <a:r>
              <a:rPr lang="en-US" sz="2400" b="1" dirty="0" smtClean="0">
                <a:solidFill>
                  <a:schemeClr val="tx1"/>
                </a:solidFill>
              </a:rPr>
              <a:t>Hesson</a:t>
            </a:r>
            <a:r>
              <a:rPr lang="en-US" sz="2400" b="1" dirty="0" smtClean="0">
                <a:solidFill>
                  <a:schemeClr val="tx1"/>
                </a:solidFill>
              </a:rPr>
              <a:t>, Andria </a:t>
            </a:r>
            <a:r>
              <a:rPr lang="en-US" sz="2400" b="1" dirty="0" smtClean="0">
                <a:solidFill>
                  <a:schemeClr val="tx1"/>
                </a:solidFill>
              </a:rPr>
              <a:t>Russow</a:t>
            </a:r>
            <a:r>
              <a:rPr lang="en-US" sz="2400" b="1" dirty="0" smtClean="0">
                <a:solidFill>
                  <a:schemeClr val="tx1"/>
                </a:solidFill>
              </a:rPr>
              <a:t>, Hunter Peak, Kendra </a:t>
            </a:r>
            <a:r>
              <a:rPr lang="en-US" sz="2400" b="1" dirty="0" smtClean="0">
                <a:solidFill>
                  <a:schemeClr val="tx1"/>
                </a:solidFill>
              </a:rPr>
              <a:t>Sermsai</a:t>
            </a:r>
            <a:r>
              <a:rPr lang="en-US" sz="2400" b="1" dirty="0" smtClean="0">
                <a:solidFill>
                  <a:schemeClr val="tx1"/>
                </a:solidFill>
              </a:rPr>
              <a:t>, Miranda Farmer, Laura </a:t>
            </a:r>
            <a:r>
              <a:rPr lang="en-US" sz="2400" b="1" dirty="0" smtClean="0">
                <a:solidFill>
                  <a:schemeClr val="tx1"/>
                </a:solidFill>
              </a:rPr>
              <a:t>Keeter</a:t>
            </a:r>
            <a:r>
              <a:rPr lang="en-US" sz="2400" b="1" dirty="0" smtClean="0">
                <a:solidFill>
                  <a:schemeClr val="tx1"/>
                </a:solidFill>
              </a:rPr>
              <a:t>, Heather Harden, &amp; Victoria Tipps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Quality</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Water Services provided for Rutherford County by:</a:t>
            </a:r>
          </a:p>
          <a:p>
            <a:pPr lvl="1"/>
            <a:r>
              <a:rPr lang="en-US" dirty="0" smtClean="0"/>
              <a:t>The city of Lavergne Water and Sewer Department</a:t>
            </a:r>
          </a:p>
          <a:p>
            <a:pPr lvl="1"/>
            <a:r>
              <a:rPr lang="en-US" dirty="0" smtClean="0"/>
              <a:t>The Town of Smyrna Water Treatment Plant</a:t>
            </a:r>
          </a:p>
          <a:p>
            <a:pPr lvl="1"/>
            <a:r>
              <a:rPr lang="en-US" dirty="0" smtClean="0"/>
              <a:t>The City of Murfreesboro Water and Sewer Department</a:t>
            </a:r>
          </a:p>
          <a:p>
            <a:pPr lvl="1"/>
            <a:r>
              <a:rPr lang="en-US" dirty="0" smtClean="0"/>
              <a:t>Consolidated Utility District (largest provider)</a:t>
            </a:r>
          </a:p>
          <a:p>
            <a:r>
              <a:rPr lang="en-US" dirty="0" smtClean="0"/>
              <a:t>All of these providers use Stone River and Percy Priest Lake for supply</a:t>
            </a:r>
          </a:p>
          <a:p>
            <a:r>
              <a:rPr lang="en-US" dirty="0" smtClean="0"/>
              <a:t>Water in Rutherford County is disinfected, filtered, and fluorinated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Sewage and Waste Disposal</a:t>
            </a:r>
            <a:endParaRPr lang="en-US" dirty="0"/>
          </a:p>
        </p:txBody>
      </p:sp>
      <p:sp>
        <p:nvSpPr>
          <p:cNvPr id="3" name="Content Placeholder 2"/>
          <p:cNvSpPr>
            <a:spLocks noGrp="1"/>
          </p:cNvSpPr>
          <p:nvPr>
            <p:ph sz="quarter" idx="1"/>
          </p:nvPr>
        </p:nvSpPr>
        <p:spPr/>
        <p:txBody>
          <a:bodyPr>
            <a:normAutofit/>
          </a:bodyPr>
          <a:lstStyle/>
          <a:p>
            <a:r>
              <a:rPr lang="en-US" dirty="0" smtClean="0"/>
              <a:t>The Solid Waste Department</a:t>
            </a:r>
          </a:p>
          <a:p>
            <a:pPr lvl="1"/>
            <a:r>
              <a:rPr lang="en-US" dirty="0" smtClean="0"/>
              <a:t>Provides solid waste collection and transport services for the unincorporated areas of the county and limited services in incorporated areas.</a:t>
            </a:r>
          </a:p>
          <a:p>
            <a:pPr lvl="1"/>
            <a:r>
              <a:rPr lang="en-US" dirty="0" smtClean="0"/>
              <a:t>Provides solid waste collection and transportation for all county and city schools.</a:t>
            </a:r>
          </a:p>
          <a:p>
            <a:pPr lvl="1"/>
            <a:r>
              <a:rPr lang="en-US" dirty="0" smtClean="0"/>
              <a:t>Coordinates recycling services.</a:t>
            </a:r>
          </a:p>
          <a:p>
            <a:pPr lvl="1"/>
            <a:r>
              <a:rPr lang="en-US" dirty="0" smtClean="0"/>
              <a:t>Operates 14 solid waste collection centers throughout the country.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Sewage and Waste Disposal</a:t>
            </a:r>
            <a:endParaRPr lang="en-US" dirty="0"/>
          </a:p>
        </p:txBody>
      </p:sp>
      <p:sp>
        <p:nvSpPr>
          <p:cNvPr id="3" name="Content Placeholder 2"/>
          <p:cNvSpPr>
            <a:spLocks noGrp="1"/>
          </p:cNvSpPr>
          <p:nvPr>
            <p:ph sz="quarter" idx="1"/>
          </p:nvPr>
        </p:nvSpPr>
        <p:spPr/>
        <p:txBody>
          <a:bodyPr/>
          <a:lstStyle/>
          <a:p>
            <a:r>
              <a:rPr lang="en-US" dirty="0" smtClean="0"/>
              <a:t>Sewage goes to the wastewater treatment plant</a:t>
            </a:r>
          </a:p>
          <a:p>
            <a:r>
              <a:rPr lang="en-US" dirty="0" smtClean="0"/>
              <a:t>Settable solids are removed by setting and sent to the landfill</a:t>
            </a:r>
          </a:p>
          <a:p>
            <a:r>
              <a:rPr lang="en-US" dirty="0" smtClean="0"/>
              <a:t>The water is then filtered, disinfected by ultraviolent light, and aerated before discharge to the West Fork Stones River</a:t>
            </a:r>
          </a:p>
          <a:p>
            <a:endParaRPr lang="en-US" dirty="0"/>
          </a:p>
        </p:txBody>
      </p:sp>
      <p:pic>
        <p:nvPicPr>
          <p:cNvPr id="4" name="Picture 3" descr="1154601236_1e240a46bd.jpg"/>
          <p:cNvPicPr>
            <a:picLocks noChangeAspect="1"/>
          </p:cNvPicPr>
          <p:nvPr/>
        </p:nvPicPr>
        <p:blipFill>
          <a:blip r:embed="rId3"/>
          <a:stretch>
            <a:fillRect/>
          </a:stretch>
        </p:blipFill>
        <p:spPr>
          <a:xfrm>
            <a:off x="381000" y="4953000"/>
            <a:ext cx="8305800" cy="169545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Air Quality</a:t>
            </a:r>
            <a:endParaRPr lang="en-US" dirty="0"/>
          </a:p>
        </p:txBody>
      </p:sp>
      <p:graphicFrame>
        <p:nvGraphicFramePr>
          <p:cNvPr id="8" name="Content Placeholder 7"/>
          <p:cNvGraphicFramePr>
            <a:graphicFrameLocks noGrp="1"/>
          </p:cNvGraphicFramePr>
          <p:nvPr>
            <p:ph sz="quarter" idx="1"/>
          </p:nvPr>
        </p:nvGraphicFramePr>
        <p:xfrm>
          <a:off x="304800" y="1676400"/>
          <a:ext cx="8610600" cy="4876800"/>
        </p:xfrm>
        <a:graphic>
          <a:graphicData uri="http://schemas.openxmlformats.org/drawingml/2006/table">
            <a:tbl>
              <a:tblPr/>
              <a:tblGrid>
                <a:gridCol w="4305300"/>
                <a:gridCol w="4305300"/>
              </a:tblGrid>
              <a:tr h="325120">
                <a:tc gridSpan="2">
                  <a:txBody>
                    <a:bodyPr/>
                    <a:lstStyle/>
                    <a:p>
                      <a:pPr marL="0" marR="0">
                        <a:lnSpc>
                          <a:spcPct val="115000"/>
                        </a:lnSpc>
                        <a:spcBef>
                          <a:spcPts val="0"/>
                        </a:spcBef>
                        <a:spcAft>
                          <a:spcPts val="0"/>
                        </a:spcAft>
                      </a:pPr>
                      <a:r>
                        <a:rPr lang="en-US" sz="1700" b="1" dirty="0">
                          <a:solidFill>
                            <a:srgbClr val="333333"/>
                          </a:solidFill>
                          <a:latin typeface="Verdana"/>
                          <a:ea typeface="Times New Roman"/>
                          <a:cs typeface="Times New Roman"/>
                        </a:rPr>
                        <a:t>Air Quality Index:</a:t>
                      </a:r>
                      <a:endParaRPr lang="en-US" sz="1000" dirty="0">
                        <a:latin typeface="Calibri"/>
                        <a:ea typeface="Calibri"/>
                        <a:cs typeface="Times New Roman"/>
                      </a:endParaRPr>
                    </a:p>
                  </a:txBody>
                  <a:tcPr marL="0" marR="0" marT="0" marB="0" anchor="ctr">
                    <a:lnL>
                      <a:noFill/>
                    </a:lnL>
                    <a:lnR>
                      <a:noFill/>
                    </a:lnR>
                    <a:lnT>
                      <a:noFill/>
                    </a:lnT>
                    <a:lnB>
                      <a:noFill/>
                    </a:lnB>
                  </a:tcPr>
                </a:tc>
                <a:tc hMerge="1">
                  <a:txBody>
                    <a:bodyPr/>
                    <a:lstStyle/>
                    <a:p>
                      <a:endParaRPr lang="en-US"/>
                    </a:p>
                  </a:txBody>
                  <a:tcPr/>
                </a:tc>
              </a:tr>
              <a:tr h="650240">
                <a:tc>
                  <a:txBody>
                    <a:bodyPr/>
                    <a:lstStyle/>
                    <a:p>
                      <a:pPr marL="0" marR="0">
                        <a:lnSpc>
                          <a:spcPct val="115000"/>
                        </a:lnSpc>
                        <a:spcBef>
                          <a:spcPts val="0"/>
                        </a:spcBef>
                        <a:spcAft>
                          <a:spcPts val="0"/>
                        </a:spcAft>
                      </a:pPr>
                      <a:r>
                        <a:rPr lang="en-US" sz="1700" dirty="0">
                          <a:solidFill>
                            <a:srgbClr val="333333"/>
                          </a:solidFill>
                          <a:latin typeface="Verdana"/>
                          <a:ea typeface="Times New Roman"/>
                          <a:cs typeface="Times New Roman"/>
                        </a:rPr>
                        <a:t>Percentage of days with good air quality:</a:t>
                      </a:r>
                      <a:endParaRPr lang="en-US" sz="1000" dirty="0">
                        <a:latin typeface="Calibri"/>
                        <a:ea typeface="Calibri"/>
                        <a:cs typeface="Times New Roman"/>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700" dirty="0">
                          <a:solidFill>
                            <a:srgbClr val="333333"/>
                          </a:solidFill>
                          <a:latin typeface="Verdana"/>
                          <a:ea typeface="Times New Roman"/>
                          <a:cs typeface="Times New Roman"/>
                        </a:rPr>
                        <a:t>82</a:t>
                      </a:r>
                      <a:endParaRPr lang="en-US" sz="1000" dirty="0">
                        <a:latin typeface="Calibri"/>
                        <a:ea typeface="Calibri"/>
                        <a:cs typeface="Times New Roman"/>
                      </a:endParaRPr>
                    </a:p>
                  </a:txBody>
                  <a:tcPr marL="0" marR="0" marT="0" marB="0" anchor="ctr">
                    <a:lnL>
                      <a:noFill/>
                    </a:lnL>
                    <a:lnR>
                      <a:noFill/>
                    </a:lnR>
                    <a:lnT>
                      <a:noFill/>
                    </a:lnT>
                    <a:lnB>
                      <a:noFill/>
                    </a:lnB>
                  </a:tcPr>
                </a:tc>
              </a:tr>
              <a:tr h="650240">
                <a:tc>
                  <a:txBody>
                    <a:bodyPr/>
                    <a:lstStyle/>
                    <a:p>
                      <a:pPr marL="0" marR="0">
                        <a:lnSpc>
                          <a:spcPct val="115000"/>
                        </a:lnSpc>
                        <a:spcBef>
                          <a:spcPts val="0"/>
                        </a:spcBef>
                        <a:spcAft>
                          <a:spcPts val="0"/>
                        </a:spcAft>
                      </a:pPr>
                      <a:r>
                        <a:rPr lang="en-US" sz="1700" dirty="0">
                          <a:solidFill>
                            <a:srgbClr val="333333"/>
                          </a:solidFill>
                          <a:latin typeface="Verdana"/>
                          <a:ea typeface="Times New Roman"/>
                          <a:cs typeface="Times New Roman"/>
                        </a:rPr>
                        <a:t>Percentage of days with moderate air quality:</a:t>
                      </a:r>
                      <a:endParaRPr lang="en-US" sz="1000" dirty="0">
                        <a:latin typeface="Calibri"/>
                        <a:ea typeface="Calibri"/>
                        <a:cs typeface="Times New Roman"/>
                      </a:endParaRPr>
                    </a:p>
                  </a:txBody>
                  <a:tcPr marL="0" marR="0" marT="0" marB="0" anchor="ctr">
                    <a:lnL>
                      <a:noFill/>
                    </a:lnL>
                    <a:lnR>
                      <a:noFill/>
                    </a:lnR>
                    <a:lnT>
                      <a:noFill/>
                    </a:lnT>
                    <a:lnB>
                      <a:noFill/>
                    </a:lnB>
                    <a:solidFill>
                      <a:srgbClr val="EEEEEE"/>
                    </a:solidFill>
                  </a:tcPr>
                </a:tc>
                <a:tc>
                  <a:txBody>
                    <a:bodyPr/>
                    <a:lstStyle/>
                    <a:p>
                      <a:pPr marL="0" marR="0" algn="r">
                        <a:lnSpc>
                          <a:spcPct val="115000"/>
                        </a:lnSpc>
                        <a:spcBef>
                          <a:spcPts val="0"/>
                        </a:spcBef>
                        <a:spcAft>
                          <a:spcPts val="0"/>
                        </a:spcAft>
                      </a:pPr>
                      <a:r>
                        <a:rPr lang="en-US" sz="1700" dirty="0">
                          <a:solidFill>
                            <a:srgbClr val="333333"/>
                          </a:solidFill>
                          <a:latin typeface="Verdana"/>
                          <a:ea typeface="Times New Roman"/>
                          <a:cs typeface="Times New Roman"/>
                        </a:rPr>
                        <a:t>17</a:t>
                      </a:r>
                      <a:endParaRPr lang="en-US" sz="1000" dirty="0">
                        <a:latin typeface="Calibri"/>
                        <a:ea typeface="Calibri"/>
                        <a:cs typeface="Times New Roman"/>
                      </a:endParaRPr>
                    </a:p>
                  </a:txBody>
                  <a:tcPr marL="0" marR="0" marT="0" marB="0" anchor="ctr">
                    <a:lnL>
                      <a:noFill/>
                    </a:lnL>
                    <a:lnR>
                      <a:noFill/>
                    </a:lnR>
                    <a:lnT>
                      <a:noFill/>
                    </a:lnT>
                    <a:lnB>
                      <a:noFill/>
                    </a:lnB>
                    <a:solidFill>
                      <a:srgbClr val="EEEEEE"/>
                    </a:solidFill>
                  </a:tcPr>
                </a:tc>
              </a:tr>
              <a:tr h="975360">
                <a:tc>
                  <a:txBody>
                    <a:bodyPr/>
                    <a:lstStyle/>
                    <a:p>
                      <a:pPr marL="0" marR="0">
                        <a:lnSpc>
                          <a:spcPct val="115000"/>
                        </a:lnSpc>
                        <a:spcBef>
                          <a:spcPts val="0"/>
                        </a:spcBef>
                        <a:spcAft>
                          <a:spcPts val="0"/>
                        </a:spcAft>
                      </a:pPr>
                      <a:r>
                        <a:rPr lang="en-US" sz="1700" dirty="0">
                          <a:solidFill>
                            <a:srgbClr val="333333"/>
                          </a:solidFill>
                          <a:latin typeface="Verdana"/>
                          <a:ea typeface="Times New Roman"/>
                          <a:cs typeface="Times New Roman"/>
                        </a:rPr>
                        <a:t>Percentage of days with unhealthful air quality for sensitive populations:</a:t>
                      </a:r>
                      <a:endParaRPr lang="en-US" sz="1000" dirty="0">
                        <a:latin typeface="Calibri"/>
                        <a:ea typeface="Calibri"/>
                        <a:cs typeface="Times New Roman"/>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700" dirty="0">
                          <a:solidFill>
                            <a:srgbClr val="333333"/>
                          </a:solidFill>
                          <a:latin typeface="Verdana"/>
                          <a:ea typeface="Times New Roman"/>
                          <a:cs typeface="Times New Roman"/>
                        </a:rPr>
                        <a:t>0</a:t>
                      </a:r>
                      <a:endParaRPr lang="en-US" sz="1000" dirty="0">
                        <a:latin typeface="Calibri"/>
                        <a:ea typeface="Calibri"/>
                        <a:cs typeface="Times New Roman"/>
                      </a:endParaRPr>
                    </a:p>
                  </a:txBody>
                  <a:tcPr marL="0" marR="0" marT="0" marB="0" anchor="ctr">
                    <a:lnL>
                      <a:noFill/>
                    </a:lnL>
                    <a:lnR>
                      <a:noFill/>
                    </a:lnR>
                    <a:lnT>
                      <a:noFill/>
                    </a:lnT>
                    <a:lnB>
                      <a:noFill/>
                    </a:lnB>
                  </a:tcPr>
                </a:tc>
              </a:tr>
              <a:tr h="650240">
                <a:tc>
                  <a:txBody>
                    <a:bodyPr/>
                    <a:lstStyle/>
                    <a:p>
                      <a:pPr marL="0" marR="0">
                        <a:lnSpc>
                          <a:spcPct val="115000"/>
                        </a:lnSpc>
                        <a:spcBef>
                          <a:spcPts val="0"/>
                        </a:spcBef>
                        <a:spcAft>
                          <a:spcPts val="0"/>
                        </a:spcAft>
                      </a:pPr>
                      <a:r>
                        <a:rPr lang="en-US" sz="1700" dirty="0">
                          <a:solidFill>
                            <a:srgbClr val="333333"/>
                          </a:solidFill>
                          <a:latin typeface="Verdana"/>
                          <a:ea typeface="Times New Roman"/>
                          <a:cs typeface="Times New Roman"/>
                        </a:rPr>
                        <a:t>Percentage of days with unhealthful air quality:</a:t>
                      </a:r>
                      <a:endParaRPr lang="en-US" sz="1000" dirty="0">
                        <a:latin typeface="Calibri"/>
                        <a:ea typeface="Calibri"/>
                        <a:cs typeface="Times New Roman"/>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700" dirty="0">
                          <a:solidFill>
                            <a:srgbClr val="333333"/>
                          </a:solidFill>
                          <a:latin typeface="Verdana"/>
                          <a:ea typeface="Times New Roman"/>
                          <a:cs typeface="Times New Roman"/>
                        </a:rPr>
                        <a:t>0</a:t>
                      </a:r>
                      <a:endParaRPr lang="en-US" sz="1000" dirty="0">
                        <a:latin typeface="Calibri"/>
                        <a:ea typeface="Calibri"/>
                        <a:cs typeface="Times New Roman"/>
                      </a:endParaRPr>
                    </a:p>
                  </a:txBody>
                  <a:tcPr marL="0" marR="0" marT="0" marB="0" anchor="ctr">
                    <a:lnL>
                      <a:noFill/>
                    </a:lnL>
                    <a:lnR>
                      <a:noFill/>
                    </a:lnR>
                    <a:lnT>
                      <a:noFill/>
                    </a:lnT>
                    <a:lnB>
                      <a:noFill/>
                    </a:lnB>
                  </a:tcPr>
                </a:tc>
              </a:tr>
              <a:tr h="650240">
                <a:tc>
                  <a:txBody>
                    <a:bodyPr/>
                    <a:lstStyle/>
                    <a:p>
                      <a:pPr marL="0" marR="0">
                        <a:lnSpc>
                          <a:spcPct val="115000"/>
                        </a:lnSpc>
                        <a:spcBef>
                          <a:spcPts val="0"/>
                        </a:spcBef>
                        <a:spcAft>
                          <a:spcPts val="0"/>
                        </a:spcAft>
                      </a:pPr>
                      <a:r>
                        <a:rPr lang="en-US" sz="1700" dirty="0">
                          <a:solidFill>
                            <a:srgbClr val="333333"/>
                          </a:solidFill>
                          <a:latin typeface="Verdana"/>
                          <a:ea typeface="Times New Roman"/>
                          <a:cs typeface="Times New Roman"/>
                        </a:rPr>
                        <a:t>Maximum AQI level in 2003</a:t>
                      </a:r>
                      <a:endParaRPr lang="en-US" sz="1000" dirty="0">
                        <a:latin typeface="Calibri"/>
                        <a:ea typeface="Calibri"/>
                        <a:cs typeface="Times New Roman"/>
                      </a:endParaRPr>
                    </a:p>
                  </a:txBody>
                  <a:tcPr marL="0" marR="0" marT="0" marB="0" anchor="ctr">
                    <a:lnL>
                      <a:noFill/>
                    </a:lnL>
                    <a:lnR>
                      <a:noFill/>
                    </a:lnR>
                    <a:lnT>
                      <a:noFill/>
                    </a:lnT>
                    <a:lnB>
                      <a:noFill/>
                    </a:lnB>
                    <a:solidFill>
                      <a:srgbClr val="EEEEEE"/>
                    </a:solidFill>
                  </a:tcPr>
                </a:tc>
                <a:tc>
                  <a:txBody>
                    <a:bodyPr/>
                    <a:lstStyle/>
                    <a:p>
                      <a:pPr marL="0" marR="0" algn="r">
                        <a:lnSpc>
                          <a:spcPct val="115000"/>
                        </a:lnSpc>
                        <a:spcBef>
                          <a:spcPts val="0"/>
                        </a:spcBef>
                        <a:spcAft>
                          <a:spcPts val="0"/>
                        </a:spcAft>
                      </a:pPr>
                      <a:r>
                        <a:rPr lang="en-US" sz="1700" dirty="0">
                          <a:solidFill>
                            <a:srgbClr val="333333"/>
                          </a:solidFill>
                          <a:latin typeface="Verdana"/>
                          <a:ea typeface="Times New Roman"/>
                          <a:cs typeface="Times New Roman"/>
                        </a:rPr>
                        <a:t>106</a:t>
                      </a:r>
                      <a:endParaRPr lang="en-US" sz="1000" dirty="0">
                        <a:latin typeface="Calibri"/>
                        <a:ea typeface="Calibri"/>
                        <a:cs typeface="Times New Roman"/>
                      </a:endParaRPr>
                    </a:p>
                  </a:txBody>
                  <a:tcPr marL="0" marR="0" marT="0" marB="0" anchor="ctr">
                    <a:lnL>
                      <a:noFill/>
                    </a:lnL>
                    <a:lnR>
                      <a:noFill/>
                    </a:lnR>
                    <a:lnT>
                      <a:noFill/>
                    </a:lnT>
                    <a:lnB>
                      <a:noFill/>
                    </a:lnB>
                    <a:solidFill>
                      <a:srgbClr val="EEEEEE"/>
                    </a:solidFill>
                  </a:tcPr>
                </a:tc>
              </a:tr>
              <a:tr h="325120">
                <a:tc>
                  <a:txBody>
                    <a:bodyPr/>
                    <a:lstStyle/>
                    <a:p>
                      <a:pPr marL="0" marR="0">
                        <a:lnSpc>
                          <a:spcPct val="115000"/>
                        </a:lnSpc>
                        <a:spcBef>
                          <a:spcPts val="0"/>
                        </a:spcBef>
                        <a:spcAft>
                          <a:spcPts val="0"/>
                        </a:spcAft>
                      </a:pPr>
                      <a:r>
                        <a:rPr lang="en-US" sz="1700" dirty="0">
                          <a:solidFill>
                            <a:srgbClr val="333333"/>
                          </a:solidFill>
                          <a:latin typeface="Verdana"/>
                          <a:ea typeface="Times New Roman"/>
                          <a:cs typeface="Times New Roman"/>
                        </a:rPr>
                        <a:t>Median AQI level in 2003</a:t>
                      </a:r>
                      <a:endParaRPr lang="en-US" sz="1000" dirty="0">
                        <a:latin typeface="Calibri"/>
                        <a:ea typeface="Calibri"/>
                        <a:cs typeface="Times New Roman"/>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700" dirty="0">
                          <a:solidFill>
                            <a:srgbClr val="333333"/>
                          </a:solidFill>
                          <a:latin typeface="Verdana"/>
                          <a:ea typeface="Times New Roman"/>
                          <a:cs typeface="Times New Roman"/>
                        </a:rPr>
                        <a:t>38</a:t>
                      </a:r>
                      <a:endParaRPr lang="en-US" sz="1000" dirty="0">
                        <a:latin typeface="Calibri"/>
                        <a:ea typeface="Calibri"/>
                        <a:cs typeface="Times New Roman"/>
                      </a:endParaRPr>
                    </a:p>
                  </a:txBody>
                  <a:tcPr marL="0" marR="0" marT="0" marB="0" anchor="ctr">
                    <a:lnL>
                      <a:noFill/>
                    </a:lnL>
                    <a:lnR>
                      <a:noFill/>
                    </a:lnR>
                    <a:lnT>
                      <a:noFill/>
                    </a:lnT>
                    <a:lnB>
                      <a:noFill/>
                    </a:lnB>
                  </a:tcPr>
                </a:tc>
              </a:tr>
              <a:tr h="650240">
                <a:tc>
                  <a:txBody>
                    <a:bodyPr/>
                    <a:lstStyle/>
                    <a:p>
                      <a:pPr marL="0" marR="0">
                        <a:lnSpc>
                          <a:spcPct val="115000"/>
                        </a:lnSpc>
                        <a:spcBef>
                          <a:spcPts val="0"/>
                        </a:spcBef>
                        <a:spcAft>
                          <a:spcPts val="0"/>
                        </a:spcAft>
                      </a:pPr>
                      <a:r>
                        <a:rPr lang="en-US" sz="1700" dirty="0">
                          <a:solidFill>
                            <a:srgbClr val="333333"/>
                          </a:solidFill>
                          <a:latin typeface="Verdana"/>
                          <a:ea typeface="Times New Roman"/>
                          <a:cs typeface="Times New Roman"/>
                        </a:rPr>
                        <a:t>90th Percentile AQI level in 2003</a:t>
                      </a:r>
                      <a:endParaRPr lang="en-US" sz="1000" dirty="0">
                        <a:latin typeface="Calibri"/>
                        <a:ea typeface="Calibri"/>
                        <a:cs typeface="Times New Roman"/>
                      </a:endParaRPr>
                    </a:p>
                  </a:txBody>
                  <a:tcPr marL="0" marR="0" marT="0" marB="0" anchor="ctr">
                    <a:lnL>
                      <a:noFill/>
                    </a:lnL>
                    <a:lnR>
                      <a:noFill/>
                    </a:lnR>
                    <a:lnT>
                      <a:noFill/>
                    </a:lnT>
                    <a:lnB>
                      <a:noFill/>
                    </a:lnB>
                    <a:solidFill>
                      <a:srgbClr val="EEEEEE"/>
                    </a:solidFill>
                  </a:tcPr>
                </a:tc>
                <a:tc>
                  <a:txBody>
                    <a:bodyPr/>
                    <a:lstStyle/>
                    <a:p>
                      <a:pPr marL="0" marR="0" algn="r">
                        <a:lnSpc>
                          <a:spcPct val="115000"/>
                        </a:lnSpc>
                        <a:spcBef>
                          <a:spcPts val="0"/>
                        </a:spcBef>
                        <a:spcAft>
                          <a:spcPts val="0"/>
                        </a:spcAft>
                      </a:pPr>
                      <a:r>
                        <a:rPr lang="en-US" sz="1700" dirty="0">
                          <a:solidFill>
                            <a:srgbClr val="333333"/>
                          </a:solidFill>
                          <a:latin typeface="Verdana"/>
                          <a:ea typeface="Times New Roman"/>
                          <a:cs typeface="Times New Roman"/>
                        </a:rPr>
                        <a:t>59</a:t>
                      </a:r>
                      <a:endParaRPr lang="en-US" sz="1000" dirty="0">
                        <a:latin typeface="Calibri"/>
                        <a:ea typeface="Calibri"/>
                        <a:cs typeface="Times New Roman"/>
                      </a:endParaRPr>
                    </a:p>
                  </a:txBody>
                  <a:tcPr marL="0" marR="0" marT="0" marB="0" anchor="ctr">
                    <a:lnL>
                      <a:noFill/>
                    </a:lnL>
                    <a:lnR>
                      <a:noFill/>
                    </a:lnR>
                    <a:lnT>
                      <a:noFill/>
                    </a:lnT>
                    <a:lnB>
                      <a:noFill/>
                    </a:lnB>
                    <a:solidFill>
                      <a:srgbClr val="EEEEEE"/>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Air Quality</a:t>
            </a:r>
            <a:endParaRPr lang="en-US" dirty="0"/>
          </a:p>
        </p:txBody>
      </p:sp>
      <p:sp>
        <p:nvSpPr>
          <p:cNvPr id="7" name="Content Placeholder 6"/>
          <p:cNvSpPr>
            <a:spLocks noGrp="1"/>
          </p:cNvSpPr>
          <p:nvPr>
            <p:ph sz="quarter" idx="1"/>
          </p:nvPr>
        </p:nvSpPr>
        <p:spPr/>
        <p:txBody>
          <a:bodyPr>
            <a:normAutofit/>
          </a:bodyPr>
          <a:lstStyle/>
          <a:p>
            <a:r>
              <a:rPr lang="en-US" dirty="0" smtClean="0">
                <a:hlinkClick r:id="rId2"/>
              </a:rPr>
              <a:t>http://www.scorecard.org/env-releases/cap/state.tcl?fips_state_code=47#air_rankings</a:t>
            </a:r>
            <a:endParaRPr lang="en-US" dirty="0" smtClean="0"/>
          </a:p>
        </p:txBody>
      </p:sp>
      <p:graphicFrame>
        <p:nvGraphicFramePr>
          <p:cNvPr id="9" name="Table 8"/>
          <p:cNvGraphicFramePr>
            <a:graphicFrameLocks noGrp="1"/>
          </p:cNvGraphicFramePr>
          <p:nvPr/>
        </p:nvGraphicFramePr>
        <p:xfrm>
          <a:off x="1371600" y="3429000"/>
          <a:ext cx="6477000" cy="2654808"/>
        </p:xfrm>
        <a:graphic>
          <a:graphicData uri="http://schemas.openxmlformats.org/drawingml/2006/table">
            <a:tbl>
              <a:tblPr/>
              <a:tblGrid>
                <a:gridCol w="3238500"/>
                <a:gridCol w="3238500"/>
              </a:tblGrid>
              <a:tr h="442468">
                <a:tc gridSpan="2">
                  <a:txBody>
                    <a:bodyPr/>
                    <a:lstStyle/>
                    <a:p>
                      <a:pPr marL="0" marR="0">
                        <a:lnSpc>
                          <a:spcPct val="115000"/>
                        </a:lnSpc>
                        <a:spcBef>
                          <a:spcPts val="0"/>
                        </a:spcBef>
                        <a:spcAft>
                          <a:spcPts val="0"/>
                        </a:spcAft>
                      </a:pPr>
                      <a:r>
                        <a:rPr lang="en-US" sz="1800" b="1" dirty="0">
                          <a:solidFill>
                            <a:srgbClr val="333333"/>
                          </a:solidFill>
                          <a:latin typeface="Verdana"/>
                          <a:ea typeface="Times New Roman"/>
                          <a:cs typeface="Times New Roman"/>
                        </a:rPr>
                        <a:t>Air Quality Index</a:t>
                      </a:r>
                      <a:endParaRPr lang="en-US" sz="1100" dirty="0">
                        <a:latin typeface="Calibri"/>
                        <a:ea typeface="Calibri"/>
                        <a:cs typeface="Times New Roman"/>
                      </a:endParaRPr>
                    </a:p>
                  </a:txBody>
                  <a:tcPr marL="38100" marR="38100" marT="38100" marB="38100" anchor="ctr">
                    <a:lnL>
                      <a:noFill/>
                    </a:lnL>
                    <a:lnR>
                      <a:noFill/>
                    </a:lnR>
                    <a:lnT>
                      <a:noFill/>
                    </a:lnT>
                    <a:lnB>
                      <a:noFill/>
                    </a:lnB>
                    <a:solidFill>
                      <a:srgbClr val="EEEEEE"/>
                    </a:solidFill>
                  </a:tcPr>
                </a:tc>
                <a:tc hMerge="1">
                  <a:txBody>
                    <a:bodyPr/>
                    <a:lstStyle/>
                    <a:p>
                      <a:endParaRPr lang="en-US"/>
                    </a:p>
                  </a:txBody>
                  <a:tcPr/>
                </a:tc>
              </a:tr>
              <a:tr h="442468">
                <a:tc>
                  <a:txBody>
                    <a:bodyPr/>
                    <a:lstStyle/>
                    <a:p>
                      <a:pPr marL="0" marR="0">
                        <a:lnSpc>
                          <a:spcPct val="115000"/>
                        </a:lnSpc>
                        <a:spcBef>
                          <a:spcPts val="0"/>
                        </a:spcBef>
                        <a:spcAft>
                          <a:spcPts val="0"/>
                        </a:spcAft>
                      </a:pPr>
                      <a:r>
                        <a:rPr lang="en-US" sz="1800" dirty="0">
                          <a:solidFill>
                            <a:srgbClr val="333333"/>
                          </a:solidFill>
                          <a:latin typeface="Verdana"/>
                          <a:ea typeface="Times New Roman"/>
                          <a:cs typeface="Times New Roman"/>
                        </a:rPr>
                        <a:t>0 - 50</a:t>
                      </a:r>
                      <a:endParaRPr lang="en-US" sz="1100" dirty="0">
                        <a:latin typeface="Calibri"/>
                        <a:ea typeface="Calibri"/>
                        <a:cs typeface="Times New Roman"/>
                      </a:endParaRPr>
                    </a:p>
                  </a:txBody>
                  <a:tcPr marL="38100" marR="38100" marT="38100" marB="38100" anchor="ctr">
                    <a:lnL>
                      <a:noFill/>
                    </a:lnL>
                    <a:lnR>
                      <a:noFill/>
                    </a:lnR>
                    <a:lnT>
                      <a:noFill/>
                    </a:lnT>
                    <a:lnB>
                      <a:noFill/>
                    </a:lnB>
                    <a:solidFill>
                      <a:srgbClr val="EEEEEE"/>
                    </a:solidFill>
                  </a:tcPr>
                </a:tc>
                <a:tc>
                  <a:txBody>
                    <a:bodyPr/>
                    <a:lstStyle/>
                    <a:p>
                      <a:pPr marL="0" marR="0">
                        <a:lnSpc>
                          <a:spcPct val="115000"/>
                        </a:lnSpc>
                        <a:spcBef>
                          <a:spcPts val="0"/>
                        </a:spcBef>
                        <a:spcAft>
                          <a:spcPts val="0"/>
                        </a:spcAft>
                      </a:pPr>
                      <a:r>
                        <a:rPr lang="en-US" sz="1800" dirty="0">
                          <a:solidFill>
                            <a:srgbClr val="333333"/>
                          </a:solidFill>
                          <a:latin typeface="Verdana"/>
                          <a:ea typeface="Times New Roman"/>
                          <a:cs typeface="Times New Roman"/>
                        </a:rPr>
                        <a:t>Good</a:t>
                      </a:r>
                      <a:endParaRPr lang="en-US" sz="1100" dirty="0">
                        <a:latin typeface="Calibri"/>
                        <a:ea typeface="Calibri"/>
                        <a:cs typeface="Times New Roman"/>
                      </a:endParaRPr>
                    </a:p>
                  </a:txBody>
                  <a:tcPr marL="38100" marR="38100" marT="38100" marB="38100" anchor="ctr">
                    <a:lnL>
                      <a:noFill/>
                    </a:lnL>
                    <a:lnR>
                      <a:noFill/>
                    </a:lnR>
                    <a:lnT>
                      <a:noFill/>
                    </a:lnT>
                    <a:lnB>
                      <a:noFill/>
                    </a:lnB>
                    <a:solidFill>
                      <a:srgbClr val="EEEEEE"/>
                    </a:solidFill>
                  </a:tcPr>
                </a:tc>
              </a:tr>
              <a:tr h="442468">
                <a:tc>
                  <a:txBody>
                    <a:bodyPr/>
                    <a:lstStyle/>
                    <a:p>
                      <a:pPr marL="0" marR="0">
                        <a:lnSpc>
                          <a:spcPct val="115000"/>
                        </a:lnSpc>
                        <a:spcBef>
                          <a:spcPts val="0"/>
                        </a:spcBef>
                        <a:spcAft>
                          <a:spcPts val="0"/>
                        </a:spcAft>
                      </a:pPr>
                      <a:r>
                        <a:rPr lang="en-US" sz="1800" dirty="0">
                          <a:solidFill>
                            <a:srgbClr val="333333"/>
                          </a:solidFill>
                          <a:latin typeface="Verdana"/>
                          <a:ea typeface="Times New Roman"/>
                          <a:cs typeface="Times New Roman"/>
                        </a:rPr>
                        <a:t>50 - 100</a:t>
                      </a:r>
                      <a:endParaRPr lang="en-US" sz="1100" dirty="0">
                        <a:latin typeface="Calibri"/>
                        <a:ea typeface="Calibri"/>
                        <a:cs typeface="Times New Roman"/>
                      </a:endParaRPr>
                    </a:p>
                  </a:txBody>
                  <a:tcPr marL="38100" marR="38100" marT="38100" marB="38100" anchor="ctr">
                    <a:lnL>
                      <a:noFill/>
                    </a:lnL>
                    <a:lnR>
                      <a:noFill/>
                    </a:lnR>
                    <a:lnT>
                      <a:noFill/>
                    </a:lnT>
                    <a:lnB>
                      <a:noFill/>
                    </a:lnB>
                    <a:solidFill>
                      <a:srgbClr val="EEEEEE"/>
                    </a:solidFill>
                  </a:tcPr>
                </a:tc>
                <a:tc>
                  <a:txBody>
                    <a:bodyPr/>
                    <a:lstStyle/>
                    <a:p>
                      <a:pPr marL="0" marR="0">
                        <a:lnSpc>
                          <a:spcPct val="115000"/>
                        </a:lnSpc>
                        <a:spcBef>
                          <a:spcPts val="0"/>
                        </a:spcBef>
                        <a:spcAft>
                          <a:spcPts val="0"/>
                        </a:spcAft>
                      </a:pPr>
                      <a:r>
                        <a:rPr lang="en-US" sz="1800" dirty="0">
                          <a:solidFill>
                            <a:srgbClr val="333333"/>
                          </a:solidFill>
                          <a:latin typeface="Verdana"/>
                          <a:ea typeface="Times New Roman"/>
                          <a:cs typeface="Times New Roman"/>
                        </a:rPr>
                        <a:t>Moderate</a:t>
                      </a:r>
                      <a:endParaRPr lang="en-US" sz="1100" dirty="0">
                        <a:latin typeface="Calibri"/>
                        <a:ea typeface="Calibri"/>
                        <a:cs typeface="Times New Roman"/>
                      </a:endParaRPr>
                    </a:p>
                  </a:txBody>
                  <a:tcPr marL="38100" marR="38100" marT="38100" marB="38100" anchor="ctr">
                    <a:lnL>
                      <a:noFill/>
                    </a:lnL>
                    <a:lnR>
                      <a:noFill/>
                    </a:lnR>
                    <a:lnT>
                      <a:noFill/>
                    </a:lnT>
                    <a:lnB>
                      <a:noFill/>
                    </a:lnB>
                    <a:solidFill>
                      <a:srgbClr val="EEEEEE"/>
                    </a:solidFill>
                  </a:tcPr>
                </a:tc>
              </a:tr>
              <a:tr h="442468">
                <a:tc>
                  <a:txBody>
                    <a:bodyPr/>
                    <a:lstStyle/>
                    <a:p>
                      <a:pPr marL="0" marR="0">
                        <a:lnSpc>
                          <a:spcPct val="115000"/>
                        </a:lnSpc>
                        <a:spcBef>
                          <a:spcPts val="0"/>
                        </a:spcBef>
                        <a:spcAft>
                          <a:spcPts val="0"/>
                        </a:spcAft>
                      </a:pPr>
                      <a:r>
                        <a:rPr lang="en-US" sz="1800" dirty="0">
                          <a:solidFill>
                            <a:srgbClr val="333333"/>
                          </a:solidFill>
                          <a:latin typeface="Verdana"/>
                          <a:ea typeface="Times New Roman"/>
                          <a:cs typeface="Times New Roman"/>
                        </a:rPr>
                        <a:t>100 - 200</a:t>
                      </a:r>
                      <a:endParaRPr lang="en-US" sz="1100" dirty="0">
                        <a:latin typeface="Calibri"/>
                        <a:ea typeface="Calibri"/>
                        <a:cs typeface="Times New Roman"/>
                      </a:endParaRPr>
                    </a:p>
                  </a:txBody>
                  <a:tcPr marL="38100" marR="38100" marT="38100" marB="38100" anchor="ctr">
                    <a:lnL>
                      <a:noFill/>
                    </a:lnL>
                    <a:lnR>
                      <a:noFill/>
                    </a:lnR>
                    <a:lnT>
                      <a:noFill/>
                    </a:lnT>
                    <a:lnB>
                      <a:noFill/>
                    </a:lnB>
                    <a:solidFill>
                      <a:srgbClr val="EEEEEE"/>
                    </a:solidFill>
                  </a:tcPr>
                </a:tc>
                <a:tc>
                  <a:txBody>
                    <a:bodyPr/>
                    <a:lstStyle/>
                    <a:p>
                      <a:pPr marL="0" marR="0">
                        <a:lnSpc>
                          <a:spcPct val="115000"/>
                        </a:lnSpc>
                        <a:spcBef>
                          <a:spcPts val="0"/>
                        </a:spcBef>
                        <a:spcAft>
                          <a:spcPts val="0"/>
                        </a:spcAft>
                      </a:pPr>
                      <a:r>
                        <a:rPr lang="en-US" sz="1800" dirty="0">
                          <a:solidFill>
                            <a:srgbClr val="333333"/>
                          </a:solidFill>
                          <a:latin typeface="Verdana"/>
                          <a:ea typeface="Times New Roman"/>
                          <a:cs typeface="Times New Roman"/>
                        </a:rPr>
                        <a:t>Unhealthful</a:t>
                      </a:r>
                      <a:endParaRPr lang="en-US" sz="1100" dirty="0">
                        <a:latin typeface="Calibri"/>
                        <a:ea typeface="Calibri"/>
                        <a:cs typeface="Times New Roman"/>
                      </a:endParaRPr>
                    </a:p>
                  </a:txBody>
                  <a:tcPr marL="38100" marR="38100" marT="38100" marB="38100" anchor="ctr">
                    <a:lnL>
                      <a:noFill/>
                    </a:lnL>
                    <a:lnR>
                      <a:noFill/>
                    </a:lnR>
                    <a:lnT>
                      <a:noFill/>
                    </a:lnT>
                    <a:lnB>
                      <a:noFill/>
                    </a:lnB>
                    <a:solidFill>
                      <a:srgbClr val="EEEEEE"/>
                    </a:solidFill>
                  </a:tcPr>
                </a:tc>
              </a:tr>
              <a:tr h="442468">
                <a:tc>
                  <a:txBody>
                    <a:bodyPr/>
                    <a:lstStyle/>
                    <a:p>
                      <a:pPr marL="0" marR="0">
                        <a:lnSpc>
                          <a:spcPct val="115000"/>
                        </a:lnSpc>
                        <a:spcBef>
                          <a:spcPts val="0"/>
                        </a:spcBef>
                        <a:spcAft>
                          <a:spcPts val="0"/>
                        </a:spcAft>
                      </a:pPr>
                      <a:r>
                        <a:rPr lang="en-US" sz="1800" dirty="0">
                          <a:solidFill>
                            <a:srgbClr val="333333"/>
                          </a:solidFill>
                          <a:latin typeface="Verdana"/>
                          <a:ea typeface="Times New Roman"/>
                          <a:cs typeface="Times New Roman"/>
                        </a:rPr>
                        <a:t>200 - 300</a:t>
                      </a:r>
                      <a:endParaRPr lang="en-US" sz="1100" dirty="0">
                        <a:latin typeface="Calibri"/>
                        <a:ea typeface="Calibri"/>
                        <a:cs typeface="Times New Roman"/>
                      </a:endParaRPr>
                    </a:p>
                  </a:txBody>
                  <a:tcPr marL="38100" marR="38100" marT="38100" marB="38100" anchor="ctr">
                    <a:lnL>
                      <a:noFill/>
                    </a:lnL>
                    <a:lnR>
                      <a:noFill/>
                    </a:lnR>
                    <a:lnT>
                      <a:noFill/>
                    </a:lnT>
                    <a:lnB>
                      <a:noFill/>
                    </a:lnB>
                    <a:solidFill>
                      <a:srgbClr val="EEEEEE"/>
                    </a:solidFill>
                  </a:tcPr>
                </a:tc>
                <a:tc>
                  <a:txBody>
                    <a:bodyPr/>
                    <a:lstStyle/>
                    <a:p>
                      <a:pPr marL="0" marR="0">
                        <a:lnSpc>
                          <a:spcPct val="115000"/>
                        </a:lnSpc>
                        <a:spcBef>
                          <a:spcPts val="0"/>
                        </a:spcBef>
                        <a:spcAft>
                          <a:spcPts val="0"/>
                        </a:spcAft>
                      </a:pPr>
                      <a:r>
                        <a:rPr lang="en-US" sz="1800" dirty="0">
                          <a:solidFill>
                            <a:srgbClr val="333333"/>
                          </a:solidFill>
                          <a:latin typeface="Verdana"/>
                          <a:ea typeface="Times New Roman"/>
                          <a:cs typeface="Times New Roman"/>
                        </a:rPr>
                        <a:t>Very Unhealthful</a:t>
                      </a:r>
                      <a:endParaRPr lang="en-US" sz="1100" dirty="0">
                        <a:latin typeface="Calibri"/>
                        <a:ea typeface="Calibri"/>
                        <a:cs typeface="Times New Roman"/>
                      </a:endParaRPr>
                    </a:p>
                  </a:txBody>
                  <a:tcPr marL="38100" marR="38100" marT="38100" marB="38100" anchor="ctr">
                    <a:lnL>
                      <a:noFill/>
                    </a:lnL>
                    <a:lnR>
                      <a:noFill/>
                    </a:lnR>
                    <a:lnT>
                      <a:noFill/>
                    </a:lnT>
                    <a:lnB>
                      <a:noFill/>
                    </a:lnB>
                    <a:solidFill>
                      <a:srgbClr val="EEEEEE"/>
                    </a:solidFill>
                  </a:tcPr>
                </a:tc>
              </a:tr>
              <a:tr h="442468">
                <a:tc>
                  <a:txBody>
                    <a:bodyPr/>
                    <a:lstStyle/>
                    <a:p>
                      <a:pPr marL="0" marR="0">
                        <a:lnSpc>
                          <a:spcPct val="115000"/>
                        </a:lnSpc>
                        <a:spcBef>
                          <a:spcPts val="0"/>
                        </a:spcBef>
                        <a:spcAft>
                          <a:spcPts val="0"/>
                        </a:spcAft>
                      </a:pPr>
                      <a:r>
                        <a:rPr lang="en-US" sz="1800" dirty="0">
                          <a:solidFill>
                            <a:srgbClr val="333333"/>
                          </a:solidFill>
                          <a:latin typeface="Verdana"/>
                          <a:ea typeface="Times New Roman"/>
                          <a:cs typeface="Times New Roman"/>
                        </a:rPr>
                        <a:t>300 - 500</a:t>
                      </a:r>
                      <a:endParaRPr lang="en-US" sz="1100" dirty="0">
                        <a:latin typeface="Calibri"/>
                        <a:ea typeface="Calibri"/>
                        <a:cs typeface="Times New Roman"/>
                      </a:endParaRPr>
                    </a:p>
                  </a:txBody>
                  <a:tcPr marL="38100" marR="38100" marT="38100" marB="38100" anchor="ctr">
                    <a:lnL>
                      <a:noFill/>
                    </a:lnL>
                    <a:lnR>
                      <a:noFill/>
                    </a:lnR>
                    <a:lnT>
                      <a:noFill/>
                    </a:lnT>
                    <a:lnB>
                      <a:noFill/>
                    </a:lnB>
                    <a:solidFill>
                      <a:srgbClr val="EEEEEE"/>
                    </a:solidFill>
                  </a:tcPr>
                </a:tc>
                <a:tc>
                  <a:txBody>
                    <a:bodyPr/>
                    <a:lstStyle/>
                    <a:p>
                      <a:pPr marL="0" marR="0">
                        <a:lnSpc>
                          <a:spcPct val="115000"/>
                        </a:lnSpc>
                        <a:spcBef>
                          <a:spcPts val="0"/>
                        </a:spcBef>
                        <a:spcAft>
                          <a:spcPts val="0"/>
                        </a:spcAft>
                      </a:pPr>
                      <a:r>
                        <a:rPr lang="en-US" sz="1800" dirty="0">
                          <a:solidFill>
                            <a:srgbClr val="333333"/>
                          </a:solidFill>
                          <a:latin typeface="Verdana"/>
                          <a:ea typeface="Times New Roman"/>
                          <a:cs typeface="Times New Roman"/>
                        </a:rPr>
                        <a:t>Hazardous</a:t>
                      </a:r>
                      <a:endParaRPr lang="en-US" sz="1100" dirty="0">
                        <a:latin typeface="Calibri"/>
                        <a:ea typeface="Calibri"/>
                        <a:cs typeface="Times New Roman"/>
                      </a:endParaRPr>
                    </a:p>
                  </a:txBody>
                  <a:tcPr marL="38100" marR="38100" marT="38100" marB="38100" anchor="ctr">
                    <a:lnL>
                      <a:noFill/>
                    </a:lnL>
                    <a:lnR>
                      <a:noFill/>
                    </a:lnR>
                    <a:lnT>
                      <a:noFill/>
                    </a:lnT>
                    <a:lnB>
                      <a:noFill/>
                    </a:lnB>
                    <a:solidFill>
                      <a:srgbClr val="EEEEEE"/>
                    </a:soli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Food Quality and Access</a:t>
            </a:r>
            <a:endParaRPr lang="en-US" b="1" dirty="0"/>
          </a:p>
        </p:txBody>
      </p:sp>
      <p:sp>
        <p:nvSpPr>
          <p:cNvPr id="3" name="Content Placeholder 2"/>
          <p:cNvSpPr>
            <a:spLocks noGrp="1"/>
          </p:cNvSpPr>
          <p:nvPr>
            <p:ph sz="quarter" idx="1"/>
          </p:nvPr>
        </p:nvSpPr>
        <p:spPr/>
        <p:txBody>
          <a:bodyPr>
            <a:normAutofit fontScale="92500" lnSpcReduction="10000"/>
          </a:bodyPr>
          <a:lstStyle/>
          <a:p>
            <a:r>
              <a:rPr lang="en-US" dirty="0" smtClean="0"/>
              <a:t>Rutherford County Health Department</a:t>
            </a:r>
          </a:p>
          <a:p>
            <a:pPr lvl="1"/>
            <a:r>
              <a:rPr lang="en-US" dirty="0" smtClean="0"/>
              <a:t>Food and General Sanitation- environmental specialists inspect existing food service establishments and review plans for prospective one. Inspections are done on hotels, motels, public swimming pools, bed and breakfasts, childcare facilities, and school plants.</a:t>
            </a:r>
          </a:p>
          <a:p>
            <a:r>
              <a:rPr lang="en-US" dirty="0" smtClean="0"/>
              <a:t>WIC(Women, Infants, and Children)</a:t>
            </a:r>
          </a:p>
          <a:p>
            <a:pPr lvl="1"/>
            <a:r>
              <a:rPr lang="en-US" dirty="0" smtClean="0"/>
              <a:t>Children under the age of five, pregnant and breastfeeding who are at or below 185% of poverty and have a nutritional risk receive limited health screening, nutritional counseling, and food vouchers.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Housing Units (2000)</a:t>
            </a:r>
            <a:endParaRPr lang="en-US" dirty="0"/>
          </a:p>
        </p:txBody>
      </p:sp>
      <p:sp>
        <p:nvSpPr>
          <p:cNvPr id="3" name="Content Placeholder 2"/>
          <p:cNvSpPr>
            <a:spLocks noGrp="1"/>
          </p:cNvSpPr>
          <p:nvPr>
            <p:ph sz="quarter" idx="1"/>
          </p:nvPr>
        </p:nvSpPr>
        <p:spPr>
          <a:xfrm>
            <a:off x="612648" y="1600200"/>
            <a:ext cx="8153400" cy="4953000"/>
          </a:xfrm>
        </p:spPr>
        <p:txBody>
          <a:bodyPr>
            <a:normAutofit fontScale="92500" lnSpcReduction="10000"/>
          </a:bodyPr>
          <a:lstStyle/>
          <a:p>
            <a:r>
              <a:rPr lang="en-US" dirty="0" smtClean="0"/>
              <a:t>Total Housing Units</a:t>
            </a:r>
          </a:p>
          <a:p>
            <a:pPr lvl="1"/>
            <a:r>
              <a:rPr lang="en-US" dirty="0" smtClean="0"/>
              <a:t>Rutherford County: 70,616</a:t>
            </a:r>
          </a:p>
          <a:p>
            <a:r>
              <a:rPr lang="en-US" dirty="0" smtClean="0"/>
              <a:t>Renter Occupied Housing Units</a:t>
            </a:r>
          </a:p>
          <a:p>
            <a:pPr lvl="1"/>
            <a:r>
              <a:rPr lang="en-US" dirty="0" smtClean="0"/>
              <a:t>Rutherford County: 20,035</a:t>
            </a:r>
          </a:p>
          <a:p>
            <a:pPr lvl="2"/>
            <a:r>
              <a:rPr lang="en-US" dirty="0" smtClean="0"/>
              <a:t>Percent: 28.4</a:t>
            </a:r>
          </a:p>
          <a:p>
            <a:pPr lvl="1"/>
            <a:r>
              <a:rPr lang="en-US" dirty="0" smtClean="0"/>
              <a:t>Tennessee percentage: 27.5</a:t>
            </a:r>
          </a:p>
          <a:p>
            <a:pPr lvl="1"/>
            <a:r>
              <a:rPr lang="en-US" dirty="0" smtClean="0"/>
              <a:t>United States percentage: 30.8</a:t>
            </a:r>
          </a:p>
          <a:p>
            <a:r>
              <a:rPr lang="en-US" dirty="0" smtClean="0"/>
              <a:t>Owner-Occupied Housing Units</a:t>
            </a:r>
          </a:p>
          <a:p>
            <a:pPr lvl="1"/>
            <a:r>
              <a:rPr lang="en-US" dirty="0" smtClean="0"/>
              <a:t>Rutherford County: 46.408</a:t>
            </a:r>
          </a:p>
          <a:p>
            <a:pPr lvl="2"/>
            <a:r>
              <a:rPr lang="en-US" dirty="0" smtClean="0"/>
              <a:t>Percent: 65.7</a:t>
            </a:r>
          </a:p>
          <a:p>
            <a:pPr lvl="1"/>
            <a:r>
              <a:rPr lang="en-US" dirty="0" smtClean="0"/>
              <a:t>Tennessee Percentage: 64.0</a:t>
            </a:r>
          </a:p>
          <a:p>
            <a:pPr lvl="1"/>
            <a:r>
              <a:rPr lang="en-US" dirty="0" smtClean="0"/>
              <a:t>United States Percentage: 60.2</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Renter-Occupied Housing Units</a:t>
            </a:r>
            <a:endParaRPr lang="en-US" dirty="0"/>
          </a:p>
        </p:txBody>
      </p:sp>
      <p:graphicFrame>
        <p:nvGraphicFramePr>
          <p:cNvPr id="4" name="Content Placeholder 3"/>
          <p:cNvGraphicFramePr>
            <a:graphicFrameLocks noGrp="1"/>
          </p:cNvGraphicFramePr>
          <p:nvPr>
            <p:ph sz="quarter" idx="1"/>
          </p:nvPr>
        </p:nvGraphicFramePr>
        <p:xfrm>
          <a:off x="228599" y="1600200"/>
          <a:ext cx="8686800" cy="5166360"/>
        </p:xfrm>
        <a:graphic>
          <a:graphicData uri="http://schemas.openxmlformats.org/drawingml/2006/table">
            <a:tbl>
              <a:tblPr firstRow="1" bandRow="1">
                <a:tableStyleId>{5C22544A-7EE6-4342-B048-85BDC9FD1C3A}</a:tableStyleId>
              </a:tblPr>
              <a:tblGrid>
                <a:gridCol w="3886201"/>
                <a:gridCol w="2362200"/>
                <a:gridCol w="1143000"/>
                <a:gridCol w="1295399"/>
              </a:tblGrid>
              <a:tr h="502920">
                <a:tc>
                  <a:txBody>
                    <a:bodyPr/>
                    <a:lstStyle/>
                    <a:p>
                      <a:pPr algn="ctr"/>
                      <a:endParaRPr lang="en-US" dirty="0"/>
                    </a:p>
                  </a:txBody>
                  <a:tcPr/>
                </a:tc>
                <a:tc>
                  <a:txBody>
                    <a:bodyPr/>
                    <a:lstStyle/>
                    <a:p>
                      <a:pPr algn="ctr"/>
                      <a:r>
                        <a:rPr lang="en-US" dirty="0" smtClean="0"/>
                        <a:t>Rutherford County</a:t>
                      </a:r>
                      <a:endParaRPr lang="en-US" dirty="0"/>
                    </a:p>
                  </a:txBody>
                  <a:tcPr/>
                </a:tc>
                <a:tc>
                  <a:txBody>
                    <a:bodyPr/>
                    <a:lstStyle/>
                    <a:p>
                      <a:pPr algn="ctr"/>
                      <a:r>
                        <a:rPr lang="en-US" dirty="0" smtClean="0"/>
                        <a:t>TN</a:t>
                      </a:r>
                      <a:endParaRPr lang="en-US" dirty="0"/>
                    </a:p>
                  </a:txBody>
                  <a:tcPr/>
                </a:tc>
                <a:tc>
                  <a:txBody>
                    <a:bodyPr/>
                    <a:lstStyle/>
                    <a:p>
                      <a:pPr algn="ctr"/>
                      <a:r>
                        <a:rPr lang="en-US" dirty="0" smtClean="0"/>
                        <a:t>US</a:t>
                      </a:r>
                      <a:endParaRPr lang="en-US" dirty="0"/>
                    </a:p>
                  </a:txBody>
                  <a:tcPr/>
                </a:tc>
              </a:tr>
              <a:tr h="502920">
                <a:tc>
                  <a:txBody>
                    <a:bodyPr/>
                    <a:lstStyle/>
                    <a:p>
                      <a:pPr algn="ctr"/>
                      <a:r>
                        <a:rPr lang="en-US" dirty="0" smtClean="0"/>
                        <a:t>Average # of household members</a:t>
                      </a:r>
                      <a:endParaRPr lang="en-US" dirty="0"/>
                    </a:p>
                  </a:txBody>
                  <a:tcPr/>
                </a:tc>
                <a:tc>
                  <a:txBody>
                    <a:bodyPr/>
                    <a:lstStyle/>
                    <a:p>
                      <a:pPr algn="ctr"/>
                      <a:r>
                        <a:rPr lang="en-US" dirty="0" smtClean="0"/>
                        <a:t>2.31</a:t>
                      </a:r>
                      <a:endParaRPr lang="en-US" dirty="0"/>
                    </a:p>
                  </a:txBody>
                  <a:tcPr/>
                </a:tc>
                <a:tc>
                  <a:txBody>
                    <a:bodyPr/>
                    <a:lstStyle/>
                    <a:p>
                      <a:pPr algn="ctr"/>
                      <a:r>
                        <a:rPr lang="en-US" dirty="0" smtClean="0"/>
                        <a:t>2.24</a:t>
                      </a:r>
                      <a:endParaRPr lang="en-US" dirty="0"/>
                    </a:p>
                  </a:txBody>
                  <a:tcPr/>
                </a:tc>
                <a:tc>
                  <a:txBody>
                    <a:bodyPr/>
                    <a:lstStyle/>
                    <a:p>
                      <a:pPr algn="ctr"/>
                      <a:r>
                        <a:rPr lang="en-US" dirty="0" smtClean="0"/>
                        <a:t>2.36</a:t>
                      </a:r>
                      <a:endParaRPr lang="en-US" dirty="0"/>
                    </a:p>
                  </a:txBody>
                  <a:tcPr/>
                </a:tc>
              </a:tr>
              <a:tr h="502920">
                <a:tc>
                  <a:txBody>
                    <a:bodyPr/>
                    <a:lstStyle/>
                    <a:p>
                      <a:pPr algn="ctr"/>
                      <a:r>
                        <a:rPr lang="en-US" dirty="0" smtClean="0"/>
                        <a:t>Average #</a:t>
                      </a:r>
                      <a:r>
                        <a:rPr lang="en-US" baseline="0" dirty="0" smtClean="0"/>
                        <a:t> of rooms</a:t>
                      </a:r>
                      <a:endParaRPr lang="en-US" dirty="0"/>
                    </a:p>
                  </a:txBody>
                  <a:tcPr/>
                </a:tc>
                <a:tc>
                  <a:txBody>
                    <a:bodyPr/>
                    <a:lstStyle/>
                    <a:p>
                      <a:pPr algn="ctr"/>
                      <a:r>
                        <a:rPr lang="en-US" dirty="0" smtClean="0"/>
                        <a:t>4.25</a:t>
                      </a:r>
                      <a:endParaRPr lang="en-US" dirty="0"/>
                    </a:p>
                  </a:txBody>
                  <a:tcPr/>
                </a:tc>
                <a:tc>
                  <a:txBody>
                    <a:bodyPr/>
                    <a:lstStyle/>
                    <a:p>
                      <a:pPr algn="ctr"/>
                      <a:r>
                        <a:rPr lang="en-US" dirty="0" smtClean="0"/>
                        <a:t>4.32</a:t>
                      </a:r>
                      <a:endParaRPr lang="en-US" dirty="0"/>
                    </a:p>
                  </a:txBody>
                  <a:tcPr/>
                </a:tc>
                <a:tc>
                  <a:txBody>
                    <a:bodyPr/>
                    <a:lstStyle/>
                    <a:p>
                      <a:pPr algn="ctr"/>
                      <a:r>
                        <a:rPr lang="en-US" dirty="0" smtClean="0"/>
                        <a:t>4.04</a:t>
                      </a:r>
                      <a:endParaRPr lang="en-US" dirty="0"/>
                    </a:p>
                  </a:txBody>
                  <a:tcPr/>
                </a:tc>
              </a:tr>
              <a:tr h="502920">
                <a:tc>
                  <a:txBody>
                    <a:bodyPr/>
                    <a:lstStyle/>
                    <a:p>
                      <a:pPr algn="ctr"/>
                      <a:r>
                        <a:rPr lang="en-US" dirty="0" smtClean="0"/>
                        <a:t>Average #</a:t>
                      </a:r>
                      <a:r>
                        <a:rPr lang="en-US" baseline="0" dirty="0" smtClean="0"/>
                        <a:t> of vehicles</a:t>
                      </a:r>
                      <a:endParaRPr lang="en-US" dirty="0"/>
                    </a:p>
                  </a:txBody>
                  <a:tcPr/>
                </a:tc>
                <a:tc>
                  <a:txBody>
                    <a:bodyPr/>
                    <a:lstStyle/>
                    <a:p>
                      <a:pPr algn="ctr"/>
                      <a:r>
                        <a:rPr lang="en-US" dirty="0" smtClean="0"/>
                        <a:t>1.51</a:t>
                      </a:r>
                      <a:endParaRPr lang="en-US" dirty="0"/>
                    </a:p>
                  </a:txBody>
                  <a:tcPr/>
                </a:tc>
                <a:tc>
                  <a:txBody>
                    <a:bodyPr/>
                    <a:lstStyle/>
                    <a:p>
                      <a:pPr algn="ctr"/>
                      <a:r>
                        <a:rPr lang="en-US" dirty="0" smtClean="0"/>
                        <a:t>1.30</a:t>
                      </a:r>
                      <a:endParaRPr lang="en-US" dirty="0"/>
                    </a:p>
                  </a:txBody>
                  <a:tcPr/>
                </a:tc>
                <a:tc>
                  <a:txBody>
                    <a:bodyPr/>
                    <a:lstStyle/>
                    <a:p>
                      <a:pPr algn="ctr"/>
                      <a:r>
                        <a:rPr lang="en-US" dirty="0" smtClean="0"/>
                        <a:t>1.19</a:t>
                      </a:r>
                      <a:endParaRPr lang="en-US" dirty="0"/>
                    </a:p>
                  </a:txBody>
                  <a:tcPr/>
                </a:tc>
              </a:tr>
              <a:tr h="502920">
                <a:tc>
                  <a:txBody>
                    <a:bodyPr/>
                    <a:lstStyle/>
                    <a:p>
                      <a:pPr algn="ctr"/>
                      <a:r>
                        <a:rPr lang="en-US" dirty="0" smtClean="0"/>
                        <a:t>Median Year</a:t>
                      </a:r>
                      <a:r>
                        <a:rPr lang="en-US" baseline="0" dirty="0" smtClean="0"/>
                        <a:t> Structure was built</a:t>
                      </a:r>
                      <a:endParaRPr lang="en-US" dirty="0"/>
                    </a:p>
                  </a:txBody>
                  <a:tcPr/>
                </a:tc>
                <a:tc>
                  <a:txBody>
                    <a:bodyPr/>
                    <a:lstStyle/>
                    <a:p>
                      <a:pPr algn="ctr"/>
                      <a:r>
                        <a:rPr lang="en-US" dirty="0" smtClean="0"/>
                        <a:t>1981</a:t>
                      </a:r>
                      <a:endParaRPr lang="en-US" dirty="0"/>
                    </a:p>
                  </a:txBody>
                  <a:tcPr/>
                </a:tc>
                <a:tc>
                  <a:txBody>
                    <a:bodyPr/>
                    <a:lstStyle/>
                    <a:p>
                      <a:pPr algn="ctr"/>
                      <a:r>
                        <a:rPr lang="en-US" dirty="0" smtClean="0"/>
                        <a:t>1974</a:t>
                      </a:r>
                      <a:endParaRPr lang="en-US" dirty="0"/>
                    </a:p>
                  </a:txBody>
                  <a:tcPr/>
                </a:tc>
                <a:tc>
                  <a:txBody>
                    <a:bodyPr/>
                    <a:lstStyle/>
                    <a:p>
                      <a:pPr algn="ctr"/>
                      <a:r>
                        <a:rPr lang="en-US" dirty="0" smtClean="0"/>
                        <a:t>1969</a:t>
                      </a:r>
                      <a:endParaRPr lang="en-US" dirty="0"/>
                    </a:p>
                  </a:txBody>
                  <a:tcPr/>
                </a:tc>
              </a:tr>
              <a:tr h="502920">
                <a:tc>
                  <a:txBody>
                    <a:bodyPr/>
                    <a:lstStyle/>
                    <a:p>
                      <a:pPr algn="ctr"/>
                      <a:r>
                        <a:rPr lang="en-US" dirty="0" smtClean="0"/>
                        <a:t>Median year</a:t>
                      </a:r>
                      <a:r>
                        <a:rPr lang="en-US" baseline="0" dirty="0" smtClean="0"/>
                        <a:t> </a:t>
                      </a:r>
                      <a:r>
                        <a:rPr lang="en-US" baseline="0" dirty="0" smtClean="0"/>
                        <a:t>householder </a:t>
                      </a:r>
                      <a:r>
                        <a:rPr lang="en-US" baseline="0" dirty="0" smtClean="0"/>
                        <a:t>moved in</a:t>
                      </a:r>
                      <a:endParaRPr lang="en-US" dirty="0"/>
                    </a:p>
                  </a:txBody>
                  <a:tcPr/>
                </a:tc>
                <a:tc>
                  <a:txBody>
                    <a:bodyPr/>
                    <a:lstStyle/>
                    <a:p>
                      <a:pPr algn="ctr"/>
                      <a:r>
                        <a:rPr lang="en-US" dirty="0" smtClean="0"/>
                        <a:t>1999</a:t>
                      </a:r>
                      <a:endParaRPr lang="en-US" dirty="0"/>
                    </a:p>
                  </a:txBody>
                  <a:tcPr/>
                </a:tc>
                <a:tc>
                  <a:txBody>
                    <a:bodyPr/>
                    <a:lstStyle/>
                    <a:p>
                      <a:pPr algn="ctr"/>
                      <a:r>
                        <a:rPr lang="en-US" dirty="0" smtClean="0"/>
                        <a:t>1998</a:t>
                      </a:r>
                      <a:endParaRPr lang="en-US" dirty="0"/>
                    </a:p>
                  </a:txBody>
                  <a:tcPr/>
                </a:tc>
                <a:tc>
                  <a:txBody>
                    <a:bodyPr/>
                    <a:lstStyle/>
                    <a:p>
                      <a:pPr algn="ctr"/>
                      <a:r>
                        <a:rPr lang="en-US" dirty="0" smtClean="0"/>
                        <a:t>1998</a:t>
                      </a:r>
                      <a:endParaRPr lang="en-US" dirty="0"/>
                    </a:p>
                  </a:txBody>
                  <a:tcPr/>
                </a:tc>
              </a:tr>
              <a:tr h="502920">
                <a:tc>
                  <a:txBody>
                    <a:bodyPr/>
                    <a:lstStyle/>
                    <a:p>
                      <a:pPr algn="ctr"/>
                      <a:r>
                        <a:rPr lang="en-US" dirty="0" smtClean="0"/>
                        <a:t>Median Rent ($)</a:t>
                      </a:r>
                      <a:endParaRPr lang="en-US" dirty="0"/>
                    </a:p>
                  </a:txBody>
                  <a:tcPr/>
                </a:tc>
                <a:tc>
                  <a:txBody>
                    <a:bodyPr/>
                    <a:lstStyle/>
                    <a:p>
                      <a:pPr algn="ctr"/>
                      <a:r>
                        <a:rPr lang="en-US" dirty="0" smtClean="0"/>
                        <a:t>520</a:t>
                      </a:r>
                      <a:endParaRPr lang="en-US" dirty="0"/>
                    </a:p>
                  </a:txBody>
                  <a:tcPr/>
                </a:tc>
                <a:tc>
                  <a:txBody>
                    <a:bodyPr/>
                    <a:lstStyle/>
                    <a:p>
                      <a:pPr algn="ctr"/>
                      <a:r>
                        <a:rPr lang="en-US" dirty="0" smtClean="0"/>
                        <a:t>408</a:t>
                      </a:r>
                      <a:endParaRPr lang="en-US" dirty="0"/>
                    </a:p>
                  </a:txBody>
                  <a:tcPr/>
                </a:tc>
                <a:tc>
                  <a:txBody>
                    <a:bodyPr/>
                    <a:lstStyle/>
                    <a:p>
                      <a:pPr algn="ctr"/>
                      <a:r>
                        <a:rPr lang="en-US" dirty="0" smtClean="0"/>
                        <a:t>519</a:t>
                      </a:r>
                      <a:endParaRPr lang="en-US" dirty="0"/>
                    </a:p>
                  </a:txBody>
                  <a:tcPr/>
                </a:tc>
              </a:tr>
              <a:tr h="502920">
                <a:tc>
                  <a:txBody>
                    <a:bodyPr/>
                    <a:lstStyle/>
                    <a:p>
                      <a:pPr algn="ctr"/>
                      <a:r>
                        <a:rPr lang="en-US" dirty="0" smtClean="0"/>
                        <a:t>Median rent asked for vacant units ($)</a:t>
                      </a:r>
                      <a:endParaRPr lang="en-US" dirty="0"/>
                    </a:p>
                  </a:txBody>
                  <a:tcPr/>
                </a:tc>
                <a:tc>
                  <a:txBody>
                    <a:bodyPr/>
                    <a:lstStyle/>
                    <a:p>
                      <a:pPr algn="ctr"/>
                      <a:r>
                        <a:rPr lang="en-US" dirty="0" smtClean="0"/>
                        <a:t>586</a:t>
                      </a:r>
                      <a:endParaRPr lang="en-US" dirty="0"/>
                    </a:p>
                  </a:txBody>
                  <a:tcPr/>
                </a:tc>
                <a:tc>
                  <a:txBody>
                    <a:bodyPr/>
                    <a:lstStyle/>
                    <a:p>
                      <a:pPr algn="ctr"/>
                      <a:r>
                        <a:rPr lang="en-US" dirty="0" smtClean="0"/>
                        <a:t>391</a:t>
                      </a:r>
                      <a:endParaRPr lang="en-US" dirty="0"/>
                    </a:p>
                  </a:txBody>
                  <a:tcPr/>
                </a:tc>
                <a:tc>
                  <a:txBody>
                    <a:bodyPr/>
                    <a:lstStyle/>
                    <a:p>
                      <a:pPr algn="ctr"/>
                      <a:r>
                        <a:rPr lang="en-US" dirty="0" smtClean="0"/>
                        <a:t>469</a:t>
                      </a:r>
                      <a:endParaRPr lang="en-US" dirty="0"/>
                    </a:p>
                  </a:txBody>
                  <a:tcPr/>
                </a:tc>
              </a:tr>
              <a:tr h="502920">
                <a:tc>
                  <a:txBody>
                    <a:bodyPr/>
                    <a:lstStyle/>
                    <a:p>
                      <a:pPr algn="ctr"/>
                      <a:r>
                        <a:rPr lang="en-US" dirty="0" smtClean="0"/>
                        <a:t>Rent</a:t>
                      </a:r>
                      <a:r>
                        <a:rPr lang="en-US" baseline="0" dirty="0" smtClean="0"/>
                        <a:t> includes utilities (%)</a:t>
                      </a:r>
                      <a:endParaRPr lang="en-US" dirty="0"/>
                    </a:p>
                  </a:txBody>
                  <a:tcPr/>
                </a:tc>
                <a:tc>
                  <a:txBody>
                    <a:bodyPr/>
                    <a:lstStyle/>
                    <a:p>
                      <a:pPr algn="ctr"/>
                      <a:r>
                        <a:rPr lang="en-US" dirty="0" smtClean="0"/>
                        <a:t>12.8</a:t>
                      </a:r>
                      <a:endParaRPr lang="en-US" dirty="0"/>
                    </a:p>
                  </a:txBody>
                  <a:tcPr/>
                </a:tc>
                <a:tc>
                  <a:txBody>
                    <a:bodyPr/>
                    <a:lstStyle/>
                    <a:p>
                      <a:pPr algn="ctr"/>
                      <a:r>
                        <a:rPr lang="en-US" dirty="0" smtClean="0"/>
                        <a:t>16.5</a:t>
                      </a:r>
                      <a:endParaRPr lang="en-US" dirty="0"/>
                    </a:p>
                  </a:txBody>
                  <a:tcPr/>
                </a:tc>
                <a:tc>
                  <a:txBody>
                    <a:bodyPr/>
                    <a:lstStyle/>
                    <a:p>
                      <a:pPr algn="ctr"/>
                      <a:r>
                        <a:rPr lang="en-US" dirty="0" smtClean="0"/>
                        <a:t>16.5</a:t>
                      </a:r>
                      <a:endParaRPr lang="en-US" dirty="0"/>
                    </a:p>
                  </a:txBody>
                  <a:tcPr/>
                </a:tc>
              </a:tr>
              <a:tr h="502920">
                <a:tc>
                  <a:txBody>
                    <a:bodyPr/>
                    <a:lstStyle/>
                    <a:p>
                      <a:pPr algn="ctr"/>
                      <a:r>
                        <a:rPr lang="en-US" dirty="0" smtClean="0"/>
                        <a:t>Rent</a:t>
                      </a:r>
                      <a:r>
                        <a:rPr lang="en-US" baseline="0" dirty="0" smtClean="0"/>
                        <a:t> as a % or household revenue</a:t>
                      </a:r>
                      <a:endParaRPr lang="en-US" dirty="0"/>
                    </a:p>
                  </a:txBody>
                  <a:tcPr/>
                </a:tc>
                <a:tc>
                  <a:txBody>
                    <a:bodyPr/>
                    <a:lstStyle/>
                    <a:p>
                      <a:pPr algn="ctr"/>
                      <a:r>
                        <a:rPr lang="en-US" dirty="0" smtClean="0"/>
                        <a:t>27</a:t>
                      </a:r>
                      <a:endParaRPr lang="en-US" dirty="0"/>
                    </a:p>
                  </a:txBody>
                  <a:tcPr/>
                </a:tc>
                <a:tc>
                  <a:txBody>
                    <a:bodyPr/>
                    <a:lstStyle/>
                    <a:p>
                      <a:pPr algn="ctr"/>
                      <a:r>
                        <a:rPr lang="en-US" dirty="0" smtClean="0"/>
                        <a:t>25</a:t>
                      </a:r>
                      <a:endParaRPr lang="en-US" dirty="0"/>
                    </a:p>
                  </a:txBody>
                  <a:tcPr/>
                </a:tc>
                <a:tc>
                  <a:txBody>
                    <a:bodyPr/>
                    <a:lstStyle/>
                    <a:p>
                      <a:pPr algn="ctr"/>
                      <a:r>
                        <a:rPr lang="en-US" dirty="0" smtClean="0"/>
                        <a:t>26</a:t>
                      </a:r>
                      <a:endParaRPr lang="en-US"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Owner-Occupied Housing Units</a:t>
            </a:r>
            <a:endParaRPr lang="en-US" dirty="0"/>
          </a:p>
        </p:txBody>
      </p:sp>
      <p:graphicFrame>
        <p:nvGraphicFramePr>
          <p:cNvPr id="4" name="Content Placeholder 3"/>
          <p:cNvGraphicFramePr>
            <a:graphicFrameLocks noGrp="1"/>
          </p:cNvGraphicFramePr>
          <p:nvPr>
            <p:ph sz="quarter" idx="1"/>
          </p:nvPr>
        </p:nvGraphicFramePr>
        <p:xfrm>
          <a:off x="228600" y="1691640"/>
          <a:ext cx="8686800" cy="3718560"/>
        </p:xfrm>
        <a:graphic>
          <a:graphicData uri="http://schemas.openxmlformats.org/drawingml/2006/table">
            <a:tbl>
              <a:tblPr firstRow="1" bandRow="1">
                <a:tableStyleId>{5C22544A-7EE6-4342-B048-85BDC9FD1C3A}</a:tableStyleId>
              </a:tblPr>
              <a:tblGrid>
                <a:gridCol w="3886201"/>
                <a:gridCol w="2362200"/>
                <a:gridCol w="1143000"/>
                <a:gridCol w="1295399"/>
              </a:tblGrid>
              <a:tr h="619760">
                <a:tc>
                  <a:txBody>
                    <a:bodyPr/>
                    <a:lstStyle/>
                    <a:p>
                      <a:pPr algn="ctr"/>
                      <a:endParaRPr lang="en-US" dirty="0"/>
                    </a:p>
                  </a:txBody>
                  <a:tcPr/>
                </a:tc>
                <a:tc>
                  <a:txBody>
                    <a:bodyPr/>
                    <a:lstStyle/>
                    <a:p>
                      <a:pPr algn="ctr"/>
                      <a:r>
                        <a:rPr lang="en-US" dirty="0" smtClean="0"/>
                        <a:t>Rutherford County</a:t>
                      </a:r>
                      <a:endParaRPr lang="en-US" dirty="0"/>
                    </a:p>
                  </a:txBody>
                  <a:tcPr/>
                </a:tc>
                <a:tc>
                  <a:txBody>
                    <a:bodyPr/>
                    <a:lstStyle/>
                    <a:p>
                      <a:pPr algn="ctr"/>
                      <a:r>
                        <a:rPr lang="en-US" dirty="0" smtClean="0"/>
                        <a:t>TN</a:t>
                      </a:r>
                      <a:endParaRPr lang="en-US" dirty="0"/>
                    </a:p>
                  </a:txBody>
                  <a:tcPr/>
                </a:tc>
                <a:tc>
                  <a:txBody>
                    <a:bodyPr/>
                    <a:lstStyle/>
                    <a:p>
                      <a:pPr algn="ctr"/>
                      <a:r>
                        <a:rPr lang="en-US" dirty="0" smtClean="0"/>
                        <a:t>US</a:t>
                      </a:r>
                      <a:endParaRPr lang="en-US" dirty="0"/>
                    </a:p>
                  </a:txBody>
                  <a:tcPr/>
                </a:tc>
              </a:tr>
              <a:tr h="619760">
                <a:tc>
                  <a:txBody>
                    <a:bodyPr/>
                    <a:lstStyle/>
                    <a:p>
                      <a:pPr algn="ctr"/>
                      <a:r>
                        <a:rPr lang="en-US" dirty="0" smtClean="0"/>
                        <a:t>Average # of household members</a:t>
                      </a:r>
                      <a:endParaRPr lang="en-US" dirty="0"/>
                    </a:p>
                  </a:txBody>
                  <a:tcPr/>
                </a:tc>
                <a:tc>
                  <a:txBody>
                    <a:bodyPr/>
                    <a:lstStyle/>
                    <a:p>
                      <a:pPr algn="ctr"/>
                      <a:r>
                        <a:rPr lang="en-US" dirty="0" smtClean="0"/>
                        <a:t>2.80</a:t>
                      </a:r>
                      <a:endParaRPr lang="en-US" dirty="0"/>
                    </a:p>
                  </a:txBody>
                  <a:tcPr/>
                </a:tc>
                <a:tc>
                  <a:txBody>
                    <a:bodyPr/>
                    <a:lstStyle/>
                    <a:p>
                      <a:pPr algn="ctr"/>
                      <a:r>
                        <a:rPr lang="en-US" dirty="0" smtClean="0"/>
                        <a:t>2.58</a:t>
                      </a:r>
                      <a:endParaRPr lang="en-US" dirty="0"/>
                    </a:p>
                  </a:txBody>
                  <a:tcPr/>
                </a:tc>
                <a:tc>
                  <a:txBody>
                    <a:bodyPr/>
                    <a:lstStyle/>
                    <a:p>
                      <a:pPr algn="ctr"/>
                      <a:r>
                        <a:rPr lang="en-US" dirty="0" smtClean="0"/>
                        <a:t>2.71</a:t>
                      </a:r>
                      <a:endParaRPr lang="en-US" dirty="0"/>
                    </a:p>
                  </a:txBody>
                  <a:tcPr/>
                </a:tc>
              </a:tr>
              <a:tr h="619760">
                <a:tc>
                  <a:txBody>
                    <a:bodyPr/>
                    <a:lstStyle/>
                    <a:p>
                      <a:pPr algn="ctr"/>
                      <a:r>
                        <a:rPr lang="en-US" dirty="0" smtClean="0"/>
                        <a:t>Average #</a:t>
                      </a:r>
                      <a:r>
                        <a:rPr lang="en-US" baseline="0" dirty="0" smtClean="0"/>
                        <a:t> of rooms</a:t>
                      </a:r>
                      <a:endParaRPr lang="en-US" dirty="0"/>
                    </a:p>
                  </a:txBody>
                  <a:tcPr/>
                </a:tc>
                <a:tc>
                  <a:txBody>
                    <a:bodyPr/>
                    <a:lstStyle/>
                    <a:p>
                      <a:pPr algn="ctr"/>
                      <a:r>
                        <a:rPr lang="en-US" dirty="0" smtClean="0"/>
                        <a:t>6.31</a:t>
                      </a:r>
                      <a:endParaRPr lang="en-US" dirty="0"/>
                    </a:p>
                  </a:txBody>
                  <a:tcPr/>
                </a:tc>
                <a:tc>
                  <a:txBody>
                    <a:bodyPr/>
                    <a:lstStyle/>
                    <a:p>
                      <a:pPr algn="ctr"/>
                      <a:r>
                        <a:rPr lang="en-US" dirty="0" smtClean="0"/>
                        <a:t>6.30</a:t>
                      </a:r>
                      <a:endParaRPr lang="en-US" dirty="0"/>
                    </a:p>
                  </a:txBody>
                  <a:tcPr/>
                </a:tc>
                <a:tc>
                  <a:txBody>
                    <a:bodyPr/>
                    <a:lstStyle/>
                    <a:p>
                      <a:pPr algn="ctr"/>
                      <a:r>
                        <a:rPr lang="en-US" dirty="0" smtClean="0"/>
                        <a:t>6.30</a:t>
                      </a:r>
                      <a:endParaRPr lang="en-US" dirty="0"/>
                    </a:p>
                  </a:txBody>
                  <a:tcPr/>
                </a:tc>
              </a:tr>
              <a:tr h="619760">
                <a:tc>
                  <a:txBody>
                    <a:bodyPr/>
                    <a:lstStyle/>
                    <a:p>
                      <a:pPr algn="ctr"/>
                      <a:r>
                        <a:rPr lang="en-US" dirty="0" smtClean="0"/>
                        <a:t>Average #</a:t>
                      </a:r>
                      <a:r>
                        <a:rPr lang="en-US" baseline="0" dirty="0" smtClean="0"/>
                        <a:t> of vehicles</a:t>
                      </a:r>
                      <a:endParaRPr lang="en-US" dirty="0"/>
                    </a:p>
                  </a:txBody>
                  <a:tcPr/>
                </a:tc>
                <a:tc>
                  <a:txBody>
                    <a:bodyPr/>
                    <a:lstStyle/>
                    <a:p>
                      <a:pPr algn="ctr"/>
                      <a:r>
                        <a:rPr lang="en-US" dirty="0" smtClean="0"/>
                        <a:t>1.52</a:t>
                      </a:r>
                      <a:endParaRPr lang="en-US" dirty="0"/>
                    </a:p>
                  </a:txBody>
                  <a:tcPr/>
                </a:tc>
                <a:tc>
                  <a:txBody>
                    <a:bodyPr/>
                    <a:lstStyle/>
                    <a:p>
                      <a:pPr algn="ctr"/>
                      <a:r>
                        <a:rPr lang="en-US" dirty="0" smtClean="0"/>
                        <a:t>1.55</a:t>
                      </a:r>
                      <a:endParaRPr lang="en-US" dirty="0"/>
                    </a:p>
                  </a:txBody>
                  <a:tcPr/>
                </a:tc>
                <a:tc>
                  <a:txBody>
                    <a:bodyPr/>
                    <a:lstStyle/>
                    <a:p>
                      <a:pPr algn="ctr"/>
                      <a:r>
                        <a:rPr lang="en-US" dirty="0" smtClean="0"/>
                        <a:t>1.64</a:t>
                      </a:r>
                      <a:endParaRPr lang="en-US" dirty="0"/>
                    </a:p>
                  </a:txBody>
                  <a:tcPr/>
                </a:tc>
              </a:tr>
              <a:tr h="619760">
                <a:tc>
                  <a:txBody>
                    <a:bodyPr/>
                    <a:lstStyle/>
                    <a:p>
                      <a:pPr algn="ctr"/>
                      <a:r>
                        <a:rPr lang="en-US" dirty="0" smtClean="0"/>
                        <a:t>Median Year</a:t>
                      </a:r>
                      <a:r>
                        <a:rPr lang="en-US" baseline="0" dirty="0" smtClean="0"/>
                        <a:t> Structure was built</a:t>
                      </a:r>
                      <a:endParaRPr lang="en-US" dirty="0"/>
                    </a:p>
                  </a:txBody>
                  <a:tcPr/>
                </a:tc>
                <a:tc>
                  <a:txBody>
                    <a:bodyPr/>
                    <a:lstStyle/>
                    <a:p>
                      <a:pPr algn="ctr"/>
                      <a:r>
                        <a:rPr lang="en-US" dirty="0" smtClean="0"/>
                        <a:t>1988</a:t>
                      </a:r>
                      <a:endParaRPr lang="en-US" dirty="0"/>
                    </a:p>
                  </a:txBody>
                  <a:tcPr/>
                </a:tc>
                <a:tc>
                  <a:txBody>
                    <a:bodyPr/>
                    <a:lstStyle/>
                    <a:p>
                      <a:pPr algn="ctr"/>
                      <a:r>
                        <a:rPr lang="en-US" dirty="0" smtClean="0"/>
                        <a:t>1976</a:t>
                      </a:r>
                      <a:endParaRPr lang="en-US" dirty="0"/>
                    </a:p>
                  </a:txBody>
                  <a:tcPr/>
                </a:tc>
                <a:tc>
                  <a:txBody>
                    <a:bodyPr/>
                    <a:lstStyle/>
                    <a:p>
                      <a:pPr algn="ctr"/>
                      <a:r>
                        <a:rPr lang="en-US" dirty="0" smtClean="0"/>
                        <a:t>1971</a:t>
                      </a:r>
                      <a:endParaRPr lang="en-US" dirty="0"/>
                    </a:p>
                  </a:txBody>
                  <a:tcPr/>
                </a:tc>
              </a:tr>
              <a:tr h="619760">
                <a:tc>
                  <a:txBody>
                    <a:bodyPr/>
                    <a:lstStyle/>
                    <a:p>
                      <a:pPr algn="ctr"/>
                      <a:r>
                        <a:rPr lang="en-US" dirty="0" smtClean="0"/>
                        <a:t>Median year</a:t>
                      </a:r>
                      <a:r>
                        <a:rPr lang="en-US" baseline="0" dirty="0" smtClean="0"/>
                        <a:t> </a:t>
                      </a:r>
                      <a:r>
                        <a:rPr lang="en-US" baseline="0" dirty="0" smtClean="0"/>
                        <a:t>householder </a:t>
                      </a:r>
                      <a:r>
                        <a:rPr lang="en-US" baseline="0" dirty="0" smtClean="0"/>
                        <a:t>moved in</a:t>
                      </a:r>
                      <a:endParaRPr lang="en-US" dirty="0"/>
                    </a:p>
                  </a:txBody>
                  <a:tcPr/>
                </a:tc>
                <a:tc>
                  <a:txBody>
                    <a:bodyPr/>
                    <a:lstStyle/>
                    <a:p>
                      <a:pPr algn="ctr"/>
                      <a:r>
                        <a:rPr lang="en-US" dirty="0" smtClean="0"/>
                        <a:t>1995</a:t>
                      </a:r>
                      <a:endParaRPr lang="en-US" dirty="0"/>
                    </a:p>
                  </a:txBody>
                  <a:tcPr/>
                </a:tc>
                <a:tc>
                  <a:txBody>
                    <a:bodyPr/>
                    <a:lstStyle/>
                    <a:p>
                      <a:pPr algn="ctr"/>
                      <a:r>
                        <a:rPr lang="en-US" dirty="0" smtClean="0"/>
                        <a:t>1991</a:t>
                      </a:r>
                      <a:endParaRPr lang="en-US" dirty="0"/>
                    </a:p>
                  </a:txBody>
                  <a:tcPr/>
                </a:tc>
                <a:tc>
                  <a:txBody>
                    <a:bodyPr/>
                    <a:lstStyle/>
                    <a:p>
                      <a:pPr algn="ctr"/>
                      <a:r>
                        <a:rPr lang="en-US" dirty="0" smtClean="0"/>
                        <a:t>1991</a:t>
                      </a:r>
                      <a:endParaRPr lang="en-US" dirty="0"/>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Owner-Occupied Housing Units</a:t>
            </a:r>
            <a:endParaRPr lang="en-US" dirty="0"/>
          </a:p>
        </p:txBody>
      </p:sp>
      <p:graphicFrame>
        <p:nvGraphicFramePr>
          <p:cNvPr id="4" name="Content Placeholder 3"/>
          <p:cNvGraphicFramePr>
            <a:graphicFrameLocks noGrp="1"/>
          </p:cNvGraphicFramePr>
          <p:nvPr>
            <p:ph sz="quarter" idx="1"/>
          </p:nvPr>
        </p:nvGraphicFramePr>
        <p:xfrm>
          <a:off x="228600" y="1676400"/>
          <a:ext cx="8686800" cy="4782820"/>
        </p:xfrm>
        <a:graphic>
          <a:graphicData uri="http://schemas.openxmlformats.org/drawingml/2006/table">
            <a:tbl>
              <a:tblPr firstRow="1" bandRow="1">
                <a:tableStyleId>{5C22544A-7EE6-4342-B048-85BDC9FD1C3A}</a:tableStyleId>
              </a:tblPr>
              <a:tblGrid>
                <a:gridCol w="3886201"/>
                <a:gridCol w="2362200"/>
                <a:gridCol w="1143000"/>
                <a:gridCol w="1295399"/>
              </a:tblGrid>
              <a:tr h="683260">
                <a:tc>
                  <a:txBody>
                    <a:bodyPr/>
                    <a:lstStyle/>
                    <a:p>
                      <a:pPr algn="ctr"/>
                      <a:endParaRPr lang="en-US" dirty="0"/>
                    </a:p>
                  </a:txBody>
                  <a:tcPr/>
                </a:tc>
                <a:tc>
                  <a:txBody>
                    <a:bodyPr/>
                    <a:lstStyle/>
                    <a:p>
                      <a:pPr algn="ctr"/>
                      <a:r>
                        <a:rPr lang="en-US" dirty="0" smtClean="0"/>
                        <a:t>Rutherford County</a:t>
                      </a:r>
                      <a:endParaRPr lang="en-US" dirty="0"/>
                    </a:p>
                  </a:txBody>
                  <a:tcPr/>
                </a:tc>
                <a:tc>
                  <a:txBody>
                    <a:bodyPr/>
                    <a:lstStyle/>
                    <a:p>
                      <a:pPr algn="ctr"/>
                      <a:r>
                        <a:rPr lang="en-US" dirty="0" smtClean="0"/>
                        <a:t>TN</a:t>
                      </a:r>
                      <a:endParaRPr lang="en-US" dirty="0"/>
                    </a:p>
                  </a:txBody>
                  <a:tcPr/>
                </a:tc>
                <a:tc>
                  <a:txBody>
                    <a:bodyPr/>
                    <a:lstStyle/>
                    <a:p>
                      <a:pPr algn="ctr"/>
                      <a:r>
                        <a:rPr lang="en-US" dirty="0" smtClean="0"/>
                        <a:t>US</a:t>
                      </a:r>
                      <a:endParaRPr lang="en-US" dirty="0"/>
                    </a:p>
                  </a:txBody>
                  <a:tcPr/>
                </a:tc>
              </a:tr>
              <a:tr h="683260">
                <a:tc>
                  <a:txBody>
                    <a:bodyPr/>
                    <a:lstStyle/>
                    <a:p>
                      <a:pPr algn="ctr"/>
                      <a:r>
                        <a:rPr lang="en-US" dirty="0" smtClean="0"/>
                        <a:t>Median value ($)</a:t>
                      </a:r>
                      <a:endParaRPr lang="en-US" dirty="0"/>
                    </a:p>
                  </a:txBody>
                  <a:tcPr/>
                </a:tc>
                <a:tc>
                  <a:txBody>
                    <a:bodyPr/>
                    <a:lstStyle/>
                    <a:p>
                      <a:pPr algn="ctr"/>
                      <a:r>
                        <a:rPr lang="en-US" dirty="0" smtClean="0"/>
                        <a:t>111,600</a:t>
                      </a:r>
                      <a:endParaRPr lang="en-US" dirty="0"/>
                    </a:p>
                  </a:txBody>
                  <a:tcPr/>
                </a:tc>
                <a:tc>
                  <a:txBody>
                    <a:bodyPr/>
                    <a:lstStyle/>
                    <a:p>
                      <a:pPr algn="ctr"/>
                      <a:r>
                        <a:rPr lang="en-US" dirty="0" smtClean="0"/>
                        <a:t>88,300</a:t>
                      </a:r>
                      <a:endParaRPr lang="en-US" dirty="0"/>
                    </a:p>
                  </a:txBody>
                  <a:tcPr/>
                </a:tc>
                <a:tc>
                  <a:txBody>
                    <a:bodyPr/>
                    <a:lstStyle/>
                    <a:p>
                      <a:pPr algn="ctr"/>
                      <a:r>
                        <a:rPr lang="en-US" dirty="0" smtClean="0"/>
                        <a:t>111,800</a:t>
                      </a:r>
                      <a:endParaRPr lang="en-US" dirty="0"/>
                    </a:p>
                  </a:txBody>
                  <a:tcPr/>
                </a:tc>
              </a:tr>
              <a:tr h="683260">
                <a:tc>
                  <a:txBody>
                    <a:bodyPr/>
                    <a:lstStyle/>
                    <a:p>
                      <a:pPr algn="ctr"/>
                      <a:r>
                        <a:rPr lang="en-US" dirty="0" smtClean="0"/>
                        <a:t>With mortgage</a:t>
                      </a:r>
                      <a:r>
                        <a:rPr lang="en-US" baseline="0" dirty="0" smtClean="0"/>
                        <a:t> or contract to purchase</a:t>
                      </a:r>
                      <a:endParaRPr lang="en-US" dirty="0"/>
                    </a:p>
                  </a:txBody>
                  <a:tcPr/>
                </a:tc>
                <a:tc>
                  <a:txBody>
                    <a:bodyPr/>
                    <a:lstStyle/>
                    <a:p>
                      <a:pPr algn="ctr"/>
                      <a:r>
                        <a:rPr lang="en-US" dirty="0" smtClean="0"/>
                        <a:t>69.1</a:t>
                      </a:r>
                      <a:endParaRPr lang="en-US" dirty="0"/>
                    </a:p>
                  </a:txBody>
                  <a:tcPr/>
                </a:tc>
                <a:tc>
                  <a:txBody>
                    <a:bodyPr/>
                    <a:lstStyle/>
                    <a:p>
                      <a:pPr algn="ctr"/>
                      <a:r>
                        <a:rPr lang="en-US" dirty="0" smtClean="0"/>
                        <a:t>51.0</a:t>
                      </a:r>
                      <a:endParaRPr lang="en-US" dirty="0"/>
                    </a:p>
                  </a:txBody>
                  <a:tcPr/>
                </a:tc>
                <a:tc>
                  <a:txBody>
                    <a:bodyPr/>
                    <a:lstStyle/>
                    <a:p>
                      <a:pPr algn="ctr"/>
                      <a:r>
                        <a:rPr lang="en-US" dirty="0" smtClean="0"/>
                        <a:t>55.4</a:t>
                      </a:r>
                      <a:endParaRPr lang="en-US" dirty="0"/>
                    </a:p>
                  </a:txBody>
                  <a:tcPr/>
                </a:tc>
              </a:tr>
              <a:tr h="683260">
                <a:tc>
                  <a:txBody>
                    <a:bodyPr/>
                    <a:lstStyle/>
                    <a:p>
                      <a:pPr algn="ctr"/>
                      <a:r>
                        <a:rPr lang="en-US" dirty="0" smtClean="0"/>
                        <a:t>With</a:t>
                      </a:r>
                      <a:r>
                        <a:rPr lang="en-US" baseline="0" dirty="0" smtClean="0"/>
                        <a:t> second mortgage or equity loan</a:t>
                      </a:r>
                      <a:endParaRPr lang="en-US" dirty="0"/>
                    </a:p>
                  </a:txBody>
                  <a:tcPr/>
                </a:tc>
                <a:tc>
                  <a:txBody>
                    <a:bodyPr/>
                    <a:lstStyle/>
                    <a:p>
                      <a:pPr algn="ctr"/>
                      <a:r>
                        <a:rPr lang="en-US" dirty="0" smtClean="0"/>
                        <a:t>13.9</a:t>
                      </a:r>
                      <a:endParaRPr lang="en-US" dirty="0"/>
                    </a:p>
                  </a:txBody>
                  <a:tcPr/>
                </a:tc>
                <a:tc>
                  <a:txBody>
                    <a:bodyPr/>
                    <a:lstStyle/>
                    <a:p>
                      <a:pPr algn="ctr"/>
                      <a:r>
                        <a:rPr lang="en-US" dirty="0" smtClean="0"/>
                        <a:t>9.9</a:t>
                      </a:r>
                      <a:endParaRPr lang="en-US" dirty="0"/>
                    </a:p>
                  </a:txBody>
                  <a:tcPr/>
                </a:tc>
                <a:tc>
                  <a:txBody>
                    <a:bodyPr/>
                    <a:lstStyle/>
                    <a:p>
                      <a:pPr algn="ctr"/>
                      <a:r>
                        <a:rPr lang="en-US" dirty="0" smtClean="0"/>
                        <a:t>12.7</a:t>
                      </a:r>
                      <a:endParaRPr lang="en-US" dirty="0"/>
                    </a:p>
                  </a:txBody>
                  <a:tcPr/>
                </a:tc>
              </a:tr>
              <a:tr h="683260">
                <a:tc>
                  <a:txBody>
                    <a:bodyPr/>
                    <a:lstStyle/>
                    <a:p>
                      <a:pPr algn="ctr"/>
                      <a:r>
                        <a:rPr lang="en-US" dirty="0" smtClean="0"/>
                        <a:t>Median price asked for vacant housing ($)</a:t>
                      </a:r>
                      <a:endParaRPr lang="en-US" dirty="0"/>
                    </a:p>
                  </a:txBody>
                  <a:tcPr/>
                </a:tc>
                <a:tc>
                  <a:txBody>
                    <a:bodyPr/>
                    <a:lstStyle/>
                    <a:p>
                      <a:pPr algn="ctr"/>
                      <a:r>
                        <a:rPr lang="en-US" dirty="0" smtClean="0"/>
                        <a:t>110,900</a:t>
                      </a:r>
                      <a:endParaRPr lang="en-US" dirty="0"/>
                    </a:p>
                  </a:txBody>
                  <a:tcPr/>
                </a:tc>
                <a:tc>
                  <a:txBody>
                    <a:bodyPr/>
                    <a:lstStyle/>
                    <a:p>
                      <a:pPr algn="ctr"/>
                      <a:r>
                        <a:rPr lang="en-US" dirty="0" smtClean="0"/>
                        <a:t>83,300</a:t>
                      </a:r>
                      <a:endParaRPr lang="en-US" dirty="0"/>
                    </a:p>
                  </a:txBody>
                  <a:tcPr/>
                </a:tc>
                <a:tc>
                  <a:txBody>
                    <a:bodyPr/>
                    <a:lstStyle/>
                    <a:p>
                      <a:pPr algn="ctr"/>
                      <a:r>
                        <a:rPr lang="en-US" dirty="0" smtClean="0"/>
                        <a:t>89,600</a:t>
                      </a:r>
                      <a:endParaRPr lang="en-US" dirty="0"/>
                    </a:p>
                  </a:txBody>
                  <a:tcPr/>
                </a:tc>
              </a:tr>
              <a:tr h="683260">
                <a:tc>
                  <a:txBody>
                    <a:bodyPr/>
                    <a:lstStyle/>
                    <a:p>
                      <a:pPr algn="ctr"/>
                      <a:r>
                        <a:rPr lang="en-US" dirty="0" smtClean="0"/>
                        <a:t>Monthly cost, with mortgage ($)</a:t>
                      </a:r>
                      <a:endParaRPr lang="en-US" dirty="0"/>
                    </a:p>
                  </a:txBody>
                  <a:tcPr/>
                </a:tc>
                <a:tc>
                  <a:txBody>
                    <a:bodyPr/>
                    <a:lstStyle/>
                    <a:p>
                      <a:pPr algn="ctr"/>
                      <a:r>
                        <a:rPr lang="en-US" dirty="0" smtClean="0"/>
                        <a:t>978</a:t>
                      </a:r>
                      <a:endParaRPr lang="en-US" dirty="0"/>
                    </a:p>
                  </a:txBody>
                  <a:tcPr/>
                </a:tc>
                <a:tc>
                  <a:txBody>
                    <a:bodyPr/>
                    <a:lstStyle/>
                    <a:p>
                      <a:pPr algn="ctr"/>
                      <a:r>
                        <a:rPr lang="en-US" dirty="0" smtClean="0"/>
                        <a:t>882</a:t>
                      </a:r>
                      <a:endParaRPr lang="en-US" dirty="0"/>
                    </a:p>
                  </a:txBody>
                  <a:tcPr/>
                </a:tc>
                <a:tc>
                  <a:txBody>
                    <a:bodyPr/>
                    <a:lstStyle/>
                    <a:p>
                      <a:pPr algn="ctr"/>
                      <a:r>
                        <a:rPr lang="en-US" dirty="0" smtClean="0"/>
                        <a:t>1,088</a:t>
                      </a:r>
                      <a:endParaRPr lang="en-US" dirty="0"/>
                    </a:p>
                  </a:txBody>
                  <a:tcPr/>
                </a:tc>
              </a:tr>
              <a:tr h="683260">
                <a:tc>
                  <a:txBody>
                    <a:bodyPr/>
                    <a:lstStyle/>
                    <a:p>
                      <a:pPr algn="ctr"/>
                      <a:r>
                        <a:rPr lang="en-US" dirty="0" smtClean="0"/>
                        <a:t>Monthly cost, without</a:t>
                      </a:r>
                      <a:r>
                        <a:rPr lang="en-US" baseline="0" dirty="0" smtClean="0"/>
                        <a:t> mortgage ($)</a:t>
                      </a:r>
                      <a:endParaRPr lang="en-US" dirty="0"/>
                    </a:p>
                  </a:txBody>
                  <a:tcPr/>
                </a:tc>
                <a:tc>
                  <a:txBody>
                    <a:bodyPr/>
                    <a:lstStyle/>
                    <a:p>
                      <a:pPr algn="ctr"/>
                      <a:r>
                        <a:rPr lang="en-US" dirty="0" smtClean="0"/>
                        <a:t>263</a:t>
                      </a:r>
                      <a:endParaRPr lang="en-US" dirty="0"/>
                    </a:p>
                  </a:txBody>
                  <a:tcPr/>
                </a:tc>
                <a:tc>
                  <a:txBody>
                    <a:bodyPr/>
                    <a:lstStyle/>
                    <a:p>
                      <a:pPr algn="ctr"/>
                      <a:r>
                        <a:rPr lang="en-US" dirty="0" smtClean="0"/>
                        <a:t>240</a:t>
                      </a:r>
                      <a:endParaRPr lang="en-US" dirty="0"/>
                    </a:p>
                  </a:txBody>
                  <a:tcPr/>
                </a:tc>
                <a:tc>
                  <a:txBody>
                    <a:bodyPr/>
                    <a:lstStyle/>
                    <a:p>
                      <a:pPr algn="ctr"/>
                      <a:r>
                        <a:rPr lang="en-US" dirty="0" smtClean="0"/>
                        <a:t>295</a:t>
                      </a:r>
                      <a:endParaRPr lang="en-US"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Geographical Information for Rutherford County</a:t>
            </a:r>
            <a:endParaRPr lang="en-US" dirty="0"/>
          </a:p>
        </p:txBody>
      </p:sp>
      <p:sp>
        <p:nvSpPr>
          <p:cNvPr id="3" name="Content Placeholder 2"/>
          <p:cNvSpPr>
            <a:spLocks noGrp="1"/>
          </p:cNvSpPr>
          <p:nvPr>
            <p:ph sz="quarter" idx="1"/>
          </p:nvPr>
        </p:nvSpPr>
        <p:spPr/>
        <p:txBody>
          <a:bodyPr/>
          <a:lstStyle/>
          <a:p>
            <a:r>
              <a:rPr lang="en-US" dirty="0" smtClean="0"/>
              <a:t>Total land area: 624 square miles</a:t>
            </a:r>
          </a:p>
          <a:p>
            <a:pPr lvl="1"/>
            <a:r>
              <a:rPr lang="en-US" dirty="0" smtClean="0"/>
              <a:t>619 square miles of land</a:t>
            </a:r>
          </a:p>
          <a:p>
            <a:pPr lvl="1"/>
            <a:r>
              <a:rPr lang="en-US" dirty="0" smtClean="0"/>
              <a:t>5 square miles of water</a:t>
            </a:r>
          </a:p>
          <a:p>
            <a:r>
              <a:rPr lang="en-US" dirty="0" smtClean="0"/>
              <a:t>Ranked the 8</a:t>
            </a:r>
            <a:r>
              <a:rPr lang="en-US" baseline="30000" dirty="0" smtClean="0"/>
              <a:t>th</a:t>
            </a:r>
            <a:r>
              <a:rPr lang="en-US" dirty="0" smtClean="0"/>
              <a:t> largest county in Tennessee</a:t>
            </a:r>
          </a:p>
          <a:p>
            <a:r>
              <a:rPr lang="en-US" dirty="0" smtClean="0"/>
              <a:t>Murfreesboro is the geographic center of Tennessee and is the county seat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Housing in Rutherford County</a:t>
            </a:r>
            <a:endParaRPr lang="en-US" b="1" dirty="0"/>
          </a:p>
        </p:txBody>
      </p:sp>
      <p:sp>
        <p:nvSpPr>
          <p:cNvPr id="5" name="Content Placeholder 4"/>
          <p:cNvSpPr>
            <a:spLocks noGrp="1"/>
          </p:cNvSpPr>
          <p:nvPr>
            <p:ph sz="quarter" idx="1"/>
          </p:nvPr>
        </p:nvSpPr>
        <p:spPr/>
        <p:txBody>
          <a:bodyPr/>
          <a:lstStyle/>
          <a:p>
            <a:r>
              <a:rPr lang="en-US" dirty="0" smtClean="0"/>
              <a:t>Organizations in Tennessee that offer shelter and emergency housing to the homeless:</a:t>
            </a:r>
          </a:p>
          <a:p>
            <a:pPr lvl="1"/>
            <a:r>
              <a:rPr lang="en-US" b="1" dirty="0" smtClean="0"/>
              <a:t>The Salvation Army</a:t>
            </a:r>
          </a:p>
          <a:p>
            <a:pPr lvl="2"/>
            <a:r>
              <a:rPr lang="en-US" dirty="0" smtClean="0"/>
              <a:t>1137 W. Main St., Murfreesboro, TN</a:t>
            </a:r>
          </a:p>
          <a:p>
            <a:pPr lvl="2"/>
            <a:r>
              <a:rPr lang="en-US" dirty="0" smtClean="0"/>
              <a:t>615-895-7071</a:t>
            </a:r>
          </a:p>
          <a:p>
            <a:pPr lvl="2">
              <a:buNone/>
            </a:pPr>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Housing in Rutherford County</a:t>
            </a:r>
            <a:endParaRPr lang="en-US" b="1" dirty="0"/>
          </a:p>
        </p:txBody>
      </p:sp>
      <p:sp>
        <p:nvSpPr>
          <p:cNvPr id="3" name="Content Placeholder 2"/>
          <p:cNvSpPr>
            <a:spLocks noGrp="1"/>
          </p:cNvSpPr>
          <p:nvPr>
            <p:ph sz="quarter" idx="1"/>
          </p:nvPr>
        </p:nvSpPr>
        <p:spPr/>
        <p:txBody>
          <a:bodyPr>
            <a:normAutofit fontScale="92500" lnSpcReduction="20000"/>
          </a:bodyPr>
          <a:lstStyle/>
          <a:p>
            <a:r>
              <a:rPr lang="en-US" b="1" dirty="0" smtClean="0"/>
              <a:t>Low-income housing</a:t>
            </a:r>
          </a:p>
          <a:p>
            <a:pPr lvl="1"/>
            <a:r>
              <a:rPr lang="en-US" b="1" dirty="0" smtClean="0"/>
              <a:t>Murfreesboro Housing Authority</a:t>
            </a:r>
          </a:p>
          <a:p>
            <a:pPr lvl="2"/>
            <a:r>
              <a:rPr lang="en-US" dirty="0" smtClean="0"/>
              <a:t>Number of Conventional Public Housing: 350</a:t>
            </a:r>
          </a:p>
          <a:p>
            <a:pPr lvl="2"/>
            <a:r>
              <a:rPr lang="en-US" dirty="0" smtClean="0"/>
              <a:t>Number of Section &amp; Vouchers: 576</a:t>
            </a:r>
          </a:p>
          <a:p>
            <a:pPr lvl="2"/>
            <a:r>
              <a:rPr lang="en-US" dirty="0" smtClean="0"/>
              <a:t>Number of Units in Westbrooks Towers Elderly High-rise: 230 one Bedroom suites</a:t>
            </a:r>
          </a:p>
          <a:p>
            <a:pPr lvl="2"/>
            <a:r>
              <a:rPr lang="en-US" dirty="0" smtClean="0"/>
              <a:t>Number of Shelter Plus Care Vouchers for Homeless/Disabled: 20</a:t>
            </a:r>
          </a:p>
          <a:p>
            <a:pPr lvl="1"/>
            <a:r>
              <a:rPr lang="en-US" dirty="0" smtClean="0"/>
              <a:t>Websites: </a:t>
            </a:r>
          </a:p>
          <a:p>
            <a:pPr lvl="2"/>
            <a:r>
              <a:rPr lang="en-US" dirty="0" smtClean="0">
                <a:hlinkClick r:id="rId2"/>
              </a:rPr>
              <a:t>http://www.mha-tn.org/</a:t>
            </a:r>
            <a:endParaRPr lang="en-US" dirty="0" smtClean="0"/>
          </a:p>
          <a:p>
            <a:pPr lvl="2"/>
            <a:r>
              <a:rPr lang="en-US" dirty="0" smtClean="0">
                <a:hlinkClick r:id="rId3"/>
              </a:rPr>
              <a:t>http://www.smyrnahousingauthority.com/</a:t>
            </a:r>
            <a:endParaRPr lang="en-US" dirty="0" smtClean="0"/>
          </a:p>
          <a:p>
            <a:pPr lvl="2"/>
            <a:r>
              <a:rPr lang="en-US" dirty="0" smtClean="0">
                <a:hlinkClick r:id="rId4"/>
              </a:rPr>
              <a:t>http://www.tennlegalaid.com/Library/Documents/1150909438.8/Section8Rutherford.pdf</a:t>
            </a:r>
            <a:endParaRPr lang="en-US" dirty="0" smtClean="0"/>
          </a:p>
          <a:p>
            <a:pPr lvl="2"/>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Animal Control</a:t>
            </a:r>
            <a:endParaRPr lang="en-US" b="1" dirty="0"/>
          </a:p>
        </p:txBody>
      </p:sp>
      <p:sp>
        <p:nvSpPr>
          <p:cNvPr id="3" name="Content Placeholder 2"/>
          <p:cNvSpPr>
            <a:spLocks noGrp="1"/>
          </p:cNvSpPr>
          <p:nvPr>
            <p:ph sz="quarter" idx="1"/>
          </p:nvPr>
        </p:nvSpPr>
        <p:spPr/>
        <p:txBody>
          <a:bodyPr>
            <a:normAutofit fontScale="92500" lnSpcReduction="10000"/>
          </a:bodyPr>
          <a:lstStyle/>
          <a:p>
            <a:r>
              <a:rPr lang="en-US" dirty="0" smtClean="0"/>
              <a:t>According to the Rutherford County Animal Control Website</a:t>
            </a:r>
          </a:p>
          <a:p>
            <a:pPr lvl="1"/>
            <a:r>
              <a:rPr lang="en-US" dirty="0" smtClean="0"/>
              <a:t>If any dog or cat has bitten any person or is suspected of having rabies, the Animal Services Department may cause such dog or cat to be confined or isolated at the owner’s home, at a veterinary hospital, or at the Animal Services facility for such time as the health department deems it necessary to protect the safety of the people and community. </a:t>
            </a:r>
          </a:p>
          <a:p>
            <a:pPr lvl="1"/>
            <a:r>
              <a:rPr lang="en-US" dirty="0" smtClean="0"/>
              <a:t>The owner of such dog or cat is liable for board fees in the amount of $15.00 per day if such dog or cat is confined to Animal Shelter</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Animal Control (cont.)</a:t>
            </a:r>
            <a:endParaRPr lang="en-US" b="1" dirty="0"/>
          </a:p>
        </p:txBody>
      </p:sp>
      <p:sp>
        <p:nvSpPr>
          <p:cNvPr id="3" name="Content Placeholder 2"/>
          <p:cNvSpPr>
            <a:spLocks noGrp="1"/>
          </p:cNvSpPr>
          <p:nvPr>
            <p:ph sz="quarter" idx="1"/>
          </p:nvPr>
        </p:nvSpPr>
        <p:spPr/>
        <p:txBody>
          <a:bodyPr>
            <a:normAutofit fontScale="92500" lnSpcReduction="20000"/>
          </a:bodyPr>
          <a:lstStyle/>
          <a:p>
            <a:r>
              <a:rPr lang="en-US" dirty="0" smtClean="0"/>
              <a:t>Any person who owns, keeps, or harbors a dog or cat within the county shall have the dog or cat properly inoculated or immunized against rabies</a:t>
            </a:r>
          </a:p>
          <a:p>
            <a:r>
              <a:rPr lang="en-US" dirty="0" smtClean="0"/>
              <a:t>Law in the state of Tennessee that all pets should have rabies vaccinations</a:t>
            </a:r>
          </a:p>
        </p:txBody>
      </p:sp>
      <p:sp>
        <p:nvSpPr>
          <p:cNvPr id="4" name="Content Placeholder 3"/>
          <p:cNvSpPr>
            <a:spLocks noGrp="1"/>
          </p:cNvSpPr>
          <p:nvPr>
            <p:ph sz="quarter" idx="2"/>
          </p:nvPr>
        </p:nvSpPr>
        <p:spPr/>
        <p:txBody>
          <a:bodyPr>
            <a:normAutofit fontScale="92500" lnSpcReduction="20000"/>
          </a:bodyPr>
          <a:lstStyle/>
          <a:p>
            <a:r>
              <a:rPr lang="en-US" dirty="0" smtClean="0"/>
              <a:t>Several sources report that Rutherford County has the highest reported cases of rabies in Tennessee.</a:t>
            </a:r>
          </a:p>
          <a:p>
            <a:r>
              <a:rPr lang="en-US" dirty="0" smtClean="0"/>
              <a:t>Rutherford County does have a leash law</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According to the CDC…</a:t>
            </a:r>
            <a:endParaRPr lang="en-US" b="1" dirty="0"/>
          </a:p>
        </p:txBody>
      </p:sp>
      <p:sp>
        <p:nvSpPr>
          <p:cNvPr id="3" name="Content Placeholder 2"/>
          <p:cNvSpPr>
            <a:spLocks noGrp="1"/>
          </p:cNvSpPr>
          <p:nvPr>
            <p:ph sz="quarter" idx="1"/>
          </p:nvPr>
        </p:nvSpPr>
        <p:spPr/>
        <p:txBody>
          <a:bodyPr>
            <a:normAutofit fontScale="85000" lnSpcReduction="10000"/>
          </a:bodyPr>
          <a:lstStyle/>
          <a:p>
            <a:r>
              <a:rPr lang="en-US" dirty="0" smtClean="0"/>
              <a:t>131 cases of rabies in the state of Tennessee in animals (domestic and wildlife)</a:t>
            </a:r>
          </a:p>
          <a:p>
            <a:r>
              <a:rPr lang="en-US" dirty="0" smtClean="0">
                <a:hlinkClick r:id="rId2"/>
              </a:rPr>
              <a:t>http://www.cdc.gov/rabies/docs/rabies_surveillance_us_2006.pdf</a:t>
            </a:r>
            <a:endParaRPr lang="en-US" dirty="0" smtClean="0"/>
          </a:p>
          <a:p>
            <a:pPr>
              <a:buNone/>
            </a:pPr>
            <a:endParaRPr lang="en-US" dirty="0"/>
          </a:p>
        </p:txBody>
      </p:sp>
      <p:sp>
        <p:nvSpPr>
          <p:cNvPr id="4" name="Content Placeholder 3"/>
          <p:cNvSpPr>
            <a:spLocks noGrp="1"/>
          </p:cNvSpPr>
          <p:nvPr>
            <p:ph sz="quarter" idx="2"/>
          </p:nvPr>
        </p:nvSpPr>
        <p:spPr/>
        <p:txBody>
          <a:bodyPr>
            <a:normAutofit fontScale="85000" lnSpcReduction="10000"/>
          </a:bodyPr>
          <a:lstStyle/>
          <a:p>
            <a:r>
              <a:rPr lang="en-US" dirty="0" smtClean="0"/>
              <a:t>So far in 2008, no West Nile Virus detected in humans or mosquitoes</a:t>
            </a:r>
          </a:p>
          <a:p>
            <a:r>
              <a:rPr lang="en-US" dirty="0" smtClean="0">
                <a:hlinkClick r:id="rId3"/>
              </a:rPr>
              <a:t>http://diseasemaps.usgs.gov/wnv_tn_mosquitoe.html</a:t>
            </a:r>
            <a:endParaRPr lang="en-US" dirty="0" smtClean="0"/>
          </a:p>
          <a:p>
            <a:r>
              <a:rPr lang="en-US" dirty="0" smtClean="0"/>
              <a:t>The city of Murfreesboro does not spray its community for mosquitoes</a:t>
            </a:r>
          </a:p>
          <a:p>
            <a:r>
              <a:rPr lang="en-US" dirty="0" smtClean="0">
                <a:hlinkClick r:id="rId4"/>
              </a:rPr>
              <a:t>http://www.nospraynashville.org/othercities.html</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Outcomes</a:t>
            </a:r>
            <a:endParaRPr lang="en-US" dirty="0"/>
          </a:p>
        </p:txBody>
      </p:sp>
      <p:graphicFrame>
        <p:nvGraphicFramePr>
          <p:cNvPr id="4" name="Content Placeholder 3"/>
          <p:cNvGraphicFramePr>
            <a:graphicFrameLocks noGrp="1"/>
          </p:cNvGraphicFramePr>
          <p:nvPr>
            <p:ph sz="quarter" idx="1"/>
          </p:nvPr>
        </p:nvGraphicFramePr>
        <p:xfrm>
          <a:off x="228599" y="1600200"/>
          <a:ext cx="8763000" cy="2895600"/>
        </p:xfrm>
        <a:graphic>
          <a:graphicData uri="http://schemas.openxmlformats.org/drawingml/2006/table">
            <a:tbl>
              <a:tblPr firstRow="1" bandRow="1">
                <a:tableStyleId>{5C22544A-7EE6-4342-B048-85BDC9FD1C3A}</a:tableStyleId>
              </a:tblPr>
              <a:tblGrid>
                <a:gridCol w="3886201"/>
                <a:gridCol w="1828800"/>
                <a:gridCol w="1752600"/>
                <a:gridCol w="1295399"/>
              </a:tblGrid>
              <a:tr h="723900">
                <a:tc>
                  <a:txBody>
                    <a:bodyPr/>
                    <a:lstStyle/>
                    <a:p>
                      <a:pPr algn="ctr"/>
                      <a:endParaRPr lang="en-US" dirty="0"/>
                    </a:p>
                  </a:txBody>
                  <a:tcPr/>
                </a:tc>
                <a:tc>
                  <a:txBody>
                    <a:bodyPr/>
                    <a:lstStyle/>
                    <a:p>
                      <a:pPr algn="ctr"/>
                      <a:r>
                        <a:rPr lang="en-US" dirty="0" smtClean="0"/>
                        <a:t>Tennessee</a:t>
                      </a:r>
                      <a:endParaRPr lang="en-US" dirty="0"/>
                    </a:p>
                  </a:txBody>
                  <a:tcPr/>
                </a:tc>
                <a:tc>
                  <a:txBody>
                    <a:bodyPr/>
                    <a:lstStyle/>
                    <a:p>
                      <a:pPr algn="ctr"/>
                      <a:r>
                        <a:rPr lang="en-US" dirty="0" smtClean="0"/>
                        <a:t>Rutherford</a:t>
                      </a:r>
                    </a:p>
                    <a:p>
                      <a:pPr algn="ctr"/>
                      <a:r>
                        <a:rPr lang="en-US" dirty="0" smtClean="0"/>
                        <a:t>County</a:t>
                      </a:r>
                      <a:endParaRPr lang="en-US" dirty="0"/>
                    </a:p>
                  </a:txBody>
                  <a:tcPr/>
                </a:tc>
                <a:tc>
                  <a:txBody>
                    <a:bodyPr/>
                    <a:lstStyle/>
                    <a:p>
                      <a:pPr algn="ctr"/>
                      <a:r>
                        <a:rPr lang="en-US" dirty="0" smtClean="0"/>
                        <a:t>Rank</a:t>
                      </a:r>
                      <a:endParaRPr lang="en-US" dirty="0"/>
                    </a:p>
                  </a:txBody>
                  <a:tcPr/>
                </a:tc>
              </a:tr>
              <a:tr h="723900">
                <a:tc>
                  <a:txBody>
                    <a:bodyPr/>
                    <a:lstStyle/>
                    <a:p>
                      <a:pPr algn="ctr"/>
                      <a:r>
                        <a:rPr lang="en-US" dirty="0" smtClean="0"/>
                        <a:t>Mortality </a:t>
                      </a:r>
                    </a:p>
                    <a:p>
                      <a:pPr algn="ctr"/>
                      <a:r>
                        <a:rPr lang="en-US" dirty="0" smtClean="0"/>
                        <a:t>(years of potential life</a:t>
                      </a:r>
                      <a:r>
                        <a:rPr lang="en-US" baseline="0" dirty="0" smtClean="0"/>
                        <a:t> </a:t>
                      </a:r>
                      <a:r>
                        <a:rPr lang="en-US" dirty="0" smtClean="0"/>
                        <a:t>lost/100,000)</a:t>
                      </a:r>
                      <a:endParaRPr lang="en-US" dirty="0"/>
                    </a:p>
                  </a:txBody>
                  <a:tcPr/>
                </a:tc>
                <a:tc>
                  <a:txBody>
                    <a:bodyPr/>
                    <a:lstStyle/>
                    <a:p>
                      <a:pPr algn="ctr"/>
                      <a:r>
                        <a:rPr lang="en-US" dirty="0" smtClean="0"/>
                        <a:t>9092.7</a:t>
                      </a:r>
                      <a:endParaRPr lang="en-US" dirty="0"/>
                    </a:p>
                  </a:txBody>
                  <a:tcPr/>
                </a:tc>
                <a:tc>
                  <a:txBody>
                    <a:bodyPr/>
                    <a:lstStyle/>
                    <a:p>
                      <a:pPr algn="ctr"/>
                      <a:r>
                        <a:rPr lang="en-US" dirty="0" smtClean="0"/>
                        <a:t>6873.8</a:t>
                      </a:r>
                      <a:endParaRPr lang="en-US" dirty="0"/>
                    </a:p>
                  </a:txBody>
                  <a:tcPr/>
                </a:tc>
                <a:tc>
                  <a:txBody>
                    <a:bodyPr/>
                    <a:lstStyle/>
                    <a:p>
                      <a:pPr algn="ctr"/>
                      <a:r>
                        <a:rPr lang="en-US" dirty="0" smtClean="0"/>
                        <a:t>4</a:t>
                      </a:r>
                      <a:endParaRPr lang="en-US" dirty="0"/>
                    </a:p>
                  </a:txBody>
                  <a:tcPr/>
                </a:tc>
              </a:tr>
              <a:tr h="723900">
                <a:tc>
                  <a:txBody>
                    <a:bodyPr/>
                    <a:lstStyle/>
                    <a:p>
                      <a:pPr algn="ctr"/>
                      <a:r>
                        <a:rPr lang="en-US" dirty="0" smtClean="0"/>
                        <a:t>Low birth weight (%)</a:t>
                      </a:r>
                      <a:endParaRPr lang="en-US" dirty="0"/>
                    </a:p>
                  </a:txBody>
                  <a:tcPr/>
                </a:tc>
                <a:tc>
                  <a:txBody>
                    <a:bodyPr/>
                    <a:lstStyle/>
                    <a:p>
                      <a:pPr algn="ctr"/>
                      <a:r>
                        <a:rPr lang="en-US" dirty="0" smtClean="0"/>
                        <a:t>9.4</a:t>
                      </a:r>
                      <a:endParaRPr lang="en-US" dirty="0"/>
                    </a:p>
                  </a:txBody>
                  <a:tcPr/>
                </a:tc>
                <a:tc>
                  <a:txBody>
                    <a:bodyPr/>
                    <a:lstStyle/>
                    <a:p>
                      <a:pPr algn="ctr"/>
                      <a:r>
                        <a:rPr lang="en-US" dirty="0" smtClean="0"/>
                        <a:t>8.8</a:t>
                      </a:r>
                      <a:endParaRPr lang="en-US" dirty="0"/>
                    </a:p>
                  </a:txBody>
                  <a:tcPr/>
                </a:tc>
                <a:tc>
                  <a:txBody>
                    <a:bodyPr/>
                    <a:lstStyle/>
                    <a:p>
                      <a:pPr algn="ctr"/>
                      <a:r>
                        <a:rPr lang="en-US" dirty="0" smtClean="0"/>
                        <a:t>43</a:t>
                      </a:r>
                      <a:endParaRPr lang="en-US" dirty="0"/>
                    </a:p>
                  </a:txBody>
                  <a:tcPr/>
                </a:tc>
              </a:tr>
              <a:tr h="723900">
                <a:tc>
                  <a:txBody>
                    <a:bodyPr/>
                    <a:lstStyle/>
                    <a:p>
                      <a:pPr algn="ctr"/>
                      <a:r>
                        <a:rPr lang="en-US" dirty="0" smtClean="0"/>
                        <a:t>General</a:t>
                      </a:r>
                      <a:r>
                        <a:rPr lang="en-US" baseline="0" dirty="0" smtClean="0"/>
                        <a:t> health status</a:t>
                      </a:r>
                    </a:p>
                    <a:p>
                      <a:pPr algn="ctr"/>
                      <a:r>
                        <a:rPr lang="en-US" baseline="0" dirty="0" smtClean="0"/>
                        <a:t>% fair/poor health)</a:t>
                      </a:r>
                      <a:endParaRPr lang="en-US" dirty="0"/>
                    </a:p>
                  </a:txBody>
                  <a:tcPr/>
                </a:tc>
                <a:tc>
                  <a:txBody>
                    <a:bodyPr/>
                    <a:lstStyle/>
                    <a:p>
                      <a:pPr algn="ctr"/>
                      <a:r>
                        <a:rPr lang="en-US" dirty="0" smtClean="0"/>
                        <a:t>19.5</a:t>
                      </a:r>
                      <a:endParaRPr lang="en-US" dirty="0"/>
                    </a:p>
                  </a:txBody>
                  <a:tcPr/>
                </a:tc>
                <a:tc>
                  <a:txBody>
                    <a:bodyPr/>
                    <a:lstStyle/>
                    <a:p>
                      <a:pPr algn="ctr"/>
                      <a:r>
                        <a:rPr lang="en-US" dirty="0" smtClean="0"/>
                        <a:t>22.7</a:t>
                      </a:r>
                      <a:endParaRPr lang="en-US" dirty="0"/>
                    </a:p>
                  </a:txBody>
                  <a:tcPr/>
                </a:tc>
                <a:tc>
                  <a:txBody>
                    <a:bodyPr/>
                    <a:lstStyle/>
                    <a:p>
                      <a:pPr algn="ctr"/>
                      <a:r>
                        <a:rPr lang="en-US" dirty="0" smtClean="0"/>
                        <a:t>41</a:t>
                      </a:r>
                      <a:endParaRPr lang="en-US" dirty="0"/>
                    </a:p>
                  </a:txBody>
                  <a:tcPr/>
                </a:tc>
              </a:tr>
            </a:tbl>
          </a:graphicData>
        </a:graphic>
      </p:graphicFrame>
      <p:pic>
        <p:nvPicPr>
          <p:cNvPr id="5" name="Picture 4" descr="health.jpg"/>
          <p:cNvPicPr>
            <a:picLocks noChangeAspect="1"/>
          </p:cNvPicPr>
          <p:nvPr/>
        </p:nvPicPr>
        <p:blipFill>
          <a:blip r:embed="rId2"/>
          <a:stretch>
            <a:fillRect/>
          </a:stretch>
        </p:blipFill>
        <p:spPr>
          <a:xfrm>
            <a:off x="2057400" y="4495800"/>
            <a:ext cx="4699000" cy="2362200"/>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Determinants</a:t>
            </a:r>
            <a:endParaRPr lang="en-US" dirty="0"/>
          </a:p>
        </p:txBody>
      </p:sp>
      <p:sp>
        <p:nvSpPr>
          <p:cNvPr id="3" name="Content Placeholder 2"/>
          <p:cNvSpPr>
            <a:spLocks noGrp="1"/>
          </p:cNvSpPr>
          <p:nvPr>
            <p:ph sz="quarter" idx="1"/>
          </p:nvPr>
        </p:nvSpPr>
        <p:spPr/>
        <p:txBody>
          <a:bodyPr/>
          <a:lstStyle/>
          <a:p>
            <a:r>
              <a:rPr lang="en-US" dirty="0" smtClean="0"/>
              <a:t>Health Care</a:t>
            </a:r>
            <a:endParaRPr lang="en-US" dirty="0"/>
          </a:p>
        </p:txBody>
      </p:sp>
      <p:graphicFrame>
        <p:nvGraphicFramePr>
          <p:cNvPr id="4" name="Table 3"/>
          <p:cNvGraphicFramePr>
            <a:graphicFrameLocks noGrp="1"/>
          </p:cNvGraphicFramePr>
          <p:nvPr/>
        </p:nvGraphicFramePr>
        <p:xfrm>
          <a:off x="381000" y="2209798"/>
          <a:ext cx="8305800" cy="3905720"/>
        </p:xfrm>
        <a:graphic>
          <a:graphicData uri="http://schemas.openxmlformats.org/drawingml/2006/table">
            <a:tbl>
              <a:tblPr firstRow="1" bandRow="1">
                <a:tableStyleId>{5C22544A-7EE6-4342-B048-85BDC9FD1C3A}</a:tableStyleId>
              </a:tblPr>
              <a:tblGrid>
                <a:gridCol w="3733800"/>
                <a:gridCol w="1524000"/>
                <a:gridCol w="2057400"/>
                <a:gridCol w="990600"/>
              </a:tblGrid>
              <a:tr h="675364">
                <a:tc>
                  <a:txBody>
                    <a:bodyPr/>
                    <a:lstStyle/>
                    <a:p>
                      <a:pPr algn="ctr"/>
                      <a:endParaRPr lang="en-US" dirty="0"/>
                    </a:p>
                  </a:txBody>
                  <a:tcPr/>
                </a:tc>
                <a:tc>
                  <a:txBody>
                    <a:bodyPr/>
                    <a:lstStyle/>
                    <a:p>
                      <a:pPr algn="ctr"/>
                      <a:r>
                        <a:rPr lang="en-US" dirty="0" smtClean="0"/>
                        <a:t>Tennessee</a:t>
                      </a:r>
                      <a:endParaRPr lang="en-US" dirty="0"/>
                    </a:p>
                  </a:txBody>
                  <a:tcPr/>
                </a:tc>
                <a:tc>
                  <a:txBody>
                    <a:bodyPr/>
                    <a:lstStyle/>
                    <a:p>
                      <a:pPr algn="ctr"/>
                      <a:r>
                        <a:rPr lang="en-US" dirty="0" smtClean="0"/>
                        <a:t>Rutherford</a:t>
                      </a:r>
                      <a:r>
                        <a:rPr lang="en-US" baseline="0" dirty="0" smtClean="0"/>
                        <a:t> County</a:t>
                      </a:r>
                      <a:endParaRPr lang="en-US" dirty="0"/>
                    </a:p>
                  </a:txBody>
                  <a:tcPr/>
                </a:tc>
                <a:tc>
                  <a:txBody>
                    <a:bodyPr/>
                    <a:lstStyle/>
                    <a:p>
                      <a:pPr algn="ctr"/>
                      <a:r>
                        <a:rPr lang="en-US" dirty="0" smtClean="0"/>
                        <a:t>Rank</a:t>
                      </a:r>
                      <a:endParaRPr lang="en-US" dirty="0"/>
                    </a:p>
                  </a:txBody>
                  <a:tcPr/>
                </a:tc>
              </a:tr>
              <a:tr h="469907">
                <a:tc>
                  <a:txBody>
                    <a:bodyPr/>
                    <a:lstStyle/>
                    <a:p>
                      <a:pPr algn="ctr"/>
                      <a:r>
                        <a:rPr lang="en-US" dirty="0" smtClean="0"/>
                        <a:t>No health</a:t>
                      </a:r>
                      <a:r>
                        <a:rPr lang="en-US" baseline="0" dirty="0" smtClean="0"/>
                        <a:t> insurance (%)</a:t>
                      </a:r>
                      <a:endParaRPr lang="en-US" dirty="0"/>
                    </a:p>
                  </a:txBody>
                  <a:tcPr/>
                </a:tc>
                <a:tc>
                  <a:txBody>
                    <a:bodyPr/>
                    <a:lstStyle/>
                    <a:p>
                      <a:pPr algn="ctr"/>
                      <a:r>
                        <a:rPr lang="en-US" dirty="0" smtClean="0"/>
                        <a:t>14.0</a:t>
                      </a:r>
                      <a:endParaRPr lang="en-US" dirty="0"/>
                    </a:p>
                  </a:txBody>
                  <a:tcPr/>
                </a:tc>
                <a:tc>
                  <a:txBody>
                    <a:bodyPr/>
                    <a:lstStyle/>
                    <a:p>
                      <a:pPr algn="ctr"/>
                      <a:r>
                        <a:rPr lang="en-US" dirty="0" smtClean="0"/>
                        <a:t>16.6</a:t>
                      </a:r>
                      <a:endParaRPr lang="en-US" dirty="0"/>
                    </a:p>
                  </a:txBody>
                  <a:tcPr/>
                </a:tc>
                <a:tc>
                  <a:txBody>
                    <a:bodyPr/>
                    <a:lstStyle/>
                    <a:p>
                      <a:pPr algn="ctr"/>
                      <a:r>
                        <a:rPr lang="en-US" dirty="0" smtClean="0"/>
                        <a:t>73</a:t>
                      </a:r>
                      <a:endParaRPr lang="en-US" dirty="0"/>
                    </a:p>
                  </a:txBody>
                  <a:tcPr/>
                </a:tc>
              </a:tr>
              <a:tr h="469907">
                <a:tc>
                  <a:txBody>
                    <a:bodyPr/>
                    <a:lstStyle/>
                    <a:p>
                      <a:pPr algn="ctr"/>
                      <a:r>
                        <a:rPr lang="en-US" dirty="0" smtClean="0"/>
                        <a:t>Doctors</a:t>
                      </a:r>
                      <a:r>
                        <a:rPr lang="en-US" baseline="0" dirty="0" smtClean="0"/>
                        <a:t> per capita (per 100,000)</a:t>
                      </a:r>
                    </a:p>
                  </a:txBody>
                  <a:tcPr/>
                </a:tc>
                <a:tc>
                  <a:txBody>
                    <a:bodyPr/>
                    <a:lstStyle/>
                    <a:p>
                      <a:pPr algn="ctr"/>
                      <a:r>
                        <a:rPr lang="en-US" dirty="0" smtClean="0"/>
                        <a:t>227.0</a:t>
                      </a:r>
                      <a:endParaRPr lang="en-US" dirty="0"/>
                    </a:p>
                  </a:txBody>
                  <a:tcPr/>
                </a:tc>
                <a:tc>
                  <a:txBody>
                    <a:bodyPr/>
                    <a:lstStyle/>
                    <a:p>
                      <a:pPr algn="ctr"/>
                      <a:r>
                        <a:rPr lang="en-US" dirty="0" smtClean="0"/>
                        <a:t>148.1</a:t>
                      </a:r>
                      <a:endParaRPr lang="en-US" dirty="0"/>
                    </a:p>
                  </a:txBody>
                  <a:tcPr/>
                </a:tc>
                <a:tc>
                  <a:txBody>
                    <a:bodyPr/>
                    <a:lstStyle/>
                    <a:p>
                      <a:pPr algn="ctr"/>
                      <a:r>
                        <a:rPr lang="en-US" dirty="0" smtClean="0"/>
                        <a:t>20</a:t>
                      </a:r>
                      <a:endParaRPr lang="en-US" dirty="0"/>
                    </a:p>
                  </a:txBody>
                  <a:tcPr/>
                </a:tc>
              </a:tr>
              <a:tr h="469907">
                <a:tc>
                  <a:txBody>
                    <a:bodyPr/>
                    <a:lstStyle/>
                    <a:p>
                      <a:pPr algn="ctr"/>
                      <a:r>
                        <a:rPr lang="en-US" dirty="0" smtClean="0"/>
                        <a:t>Dentists</a:t>
                      </a:r>
                      <a:r>
                        <a:rPr lang="en-US" baseline="0" dirty="0" smtClean="0"/>
                        <a:t> per capita (per 100,000)</a:t>
                      </a:r>
                      <a:endParaRPr lang="en-US" dirty="0"/>
                    </a:p>
                  </a:txBody>
                  <a:tcPr/>
                </a:tc>
                <a:tc>
                  <a:txBody>
                    <a:bodyPr/>
                    <a:lstStyle/>
                    <a:p>
                      <a:pPr algn="ctr"/>
                      <a:r>
                        <a:rPr lang="en-US" dirty="0" smtClean="0"/>
                        <a:t>48.9</a:t>
                      </a:r>
                      <a:endParaRPr lang="en-US" dirty="0"/>
                    </a:p>
                  </a:txBody>
                  <a:tcPr/>
                </a:tc>
                <a:tc>
                  <a:txBody>
                    <a:bodyPr/>
                    <a:lstStyle/>
                    <a:p>
                      <a:pPr algn="ctr"/>
                      <a:r>
                        <a:rPr lang="en-US" dirty="0" smtClean="0"/>
                        <a:t>43.7</a:t>
                      </a:r>
                      <a:endParaRPr lang="en-US" dirty="0"/>
                    </a:p>
                  </a:txBody>
                  <a:tcPr/>
                </a:tc>
                <a:tc>
                  <a:txBody>
                    <a:bodyPr/>
                    <a:lstStyle/>
                    <a:p>
                      <a:pPr algn="ctr"/>
                      <a:r>
                        <a:rPr lang="en-US" dirty="0" smtClean="0"/>
                        <a:t>19</a:t>
                      </a:r>
                      <a:endParaRPr lang="en-US" dirty="0"/>
                    </a:p>
                  </a:txBody>
                  <a:tcPr/>
                </a:tc>
              </a:tr>
              <a:tr h="675364">
                <a:tc>
                  <a:txBody>
                    <a:bodyPr/>
                    <a:lstStyle/>
                    <a:p>
                      <a:pPr algn="ctr"/>
                      <a:r>
                        <a:rPr lang="en-US" dirty="0" smtClean="0"/>
                        <a:t>Percent</a:t>
                      </a:r>
                      <a:r>
                        <a:rPr lang="en-US" baseline="0" dirty="0" smtClean="0"/>
                        <a:t> without pneumococcal vaccinations</a:t>
                      </a:r>
                      <a:endParaRPr lang="en-US" dirty="0"/>
                    </a:p>
                  </a:txBody>
                  <a:tcPr/>
                </a:tc>
                <a:tc>
                  <a:txBody>
                    <a:bodyPr/>
                    <a:lstStyle/>
                    <a:p>
                      <a:pPr algn="ctr"/>
                      <a:r>
                        <a:rPr lang="en-US" dirty="0" smtClean="0"/>
                        <a:t>77.6</a:t>
                      </a:r>
                      <a:endParaRPr lang="en-US" dirty="0"/>
                    </a:p>
                  </a:txBody>
                  <a:tcPr/>
                </a:tc>
                <a:tc>
                  <a:txBody>
                    <a:bodyPr/>
                    <a:lstStyle/>
                    <a:p>
                      <a:pPr algn="ctr"/>
                      <a:r>
                        <a:rPr lang="en-US" dirty="0" smtClean="0"/>
                        <a:t>78.7</a:t>
                      </a:r>
                      <a:endParaRPr lang="en-US" dirty="0"/>
                    </a:p>
                  </a:txBody>
                  <a:tcPr/>
                </a:tc>
                <a:tc>
                  <a:txBody>
                    <a:bodyPr/>
                    <a:lstStyle/>
                    <a:p>
                      <a:pPr algn="ctr"/>
                      <a:r>
                        <a:rPr lang="en-US" dirty="0" smtClean="0"/>
                        <a:t>68</a:t>
                      </a:r>
                      <a:endParaRPr lang="en-US" dirty="0"/>
                    </a:p>
                  </a:txBody>
                  <a:tcPr/>
                </a:tc>
              </a:tr>
              <a:tr h="675364">
                <a:tc>
                  <a:txBody>
                    <a:bodyPr/>
                    <a:lstStyle/>
                    <a:p>
                      <a:pPr algn="ctr"/>
                      <a:r>
                        <a:rPr lang="en-US" dirty="0" smtClean="0"/>
                        <a:t>Percent</a:t>
                      </a:r>
                      <a:r>
                        <a:rPr lang="en-US" baseline="0" dirty="0" smtClean="0"/>
                        <a:t> without influenza vaccinations</a:t>
                      </a:r>
                      <a:endParaRPr lang="en-US" dirty="0"/>
                    </a:p>
                  </a:txBody>
                  <a:tcPr/>
                </a:tc>
                <a:tc>
                  <a:txBody>
                    <a:bodyPr/>
                    <a:lstStyle/>
                    <a:p>
                      <a:pPr algn="ctr"/>
                      <a:r>
                        <a:rPr lang="en-US" dirty="0" smtClean="0"/>
                        <a:t>71.8</a:t>
                      </a:r>
                      <a:endParaRPr lang="en-US" dirty="0"/>
                    </a:p>
                  </a:txBody>
                  <a:tcPr/>
                </a:tc>
                <a:tc>
                  <a:txBody>
                    <a:bodyPr/>
                    <a:lstStyle/>
                    <a:p>
                      <a:pPr algn="ctr"/>
                      <a:r>
                        <a:rPr lang="en-US" dirty="0" smtClean="0"/>
                        <a:t>78.5</a:t>
                      </a:r>
                      <a:endParaRPr lang="en-US" dirty="0"/>
                    </a:p>
                  </a:txBody>
                  <a:tcPr/>
                </a:tc>
                <a:tc>
                  <a:txBody>
                    <a:bodyPr/>
                    <a:lstStyle/>
                    <a:p>
                      <a:pPr algn="ctr"/>
                      <a:r>
                        <a:rPr lang="en-US" dirty="0" smtClean="0"/>
                        <a:t>70</a:t>
                      </a:r>
                      <a:endParaRPr lang="en-US" dirty="0"/>
                    </a:p>
                  </a:txBody>
                  <a:tcPr/>
                </a:tc>
              </a:tr>
              <a:tr h="469907">
                <a:tc>
                  <a:txBody>
                    <a:bodyPr/>
                    <a:lstStyle/>
                    <a:p>
                      <a:pPr algn="ctr"/>
                      <a:r>
                        <a:rPr lang="en-US" dirty="0" smtClean="0"/>
                        <a:t>No biennial mammography (%)</a:t>
                      </a:r>
                      <a:endParaRPr lang="en-US" baseline="0" dirty="0" smtClean="0"/>
                    </a:p>
                  </a:txBody>
                  <a:tcPr/>
                </a:tc>
                <a:tc>
                  <a:txBody>
                    <a:bodyPr/>
                    <a:lstStyle/>
                    <a:p>
                      <a:pPr algn="ctr"/>
                      <a:r>
                        <a:rPr lang="en-US" dirty="0" smtClean="0"/>
                        <a:t>17.4</a:t>
                      </a:r>
                      <a:endParaRPr lang="en-US" dirty="0"/>
                    </a:p>
                  </a:txBody>
                  <a:tcPr/>
                </a:tc>
                <a:tc>
                  <a:txBody>
                    <a:bodyPr/>
                    <a:lstStyle/>
                    <a:p>
                      <a:pPr algn="ctr"/>
                      <a:r>
                        <a:rPr lang="en-US" dirty="0" smtClean="0"/>
                        <a:t>14.9</a:t>
                      </a:r>
                      <a:endParaRPr lang="en-US" dirty="0"/>
                    </a:p>
                  </a:txBody>
                  <a:tcPr/>
                </a:tc>
                <a:tc>
                  <a:txBody>
                    <a:bodyPr/>
                    <a:lstStyle/>
                    <a:p>
                      <a:pPr algn="ctr"/>
                      <a:r>
                        <a:rPr lang="en-US" dirty="0" smtClean="0"/>
                        <a:t>3</a:t>
                      </a:r>
                      <a:endParaRPr lang="en-US" dirty="0"/>
                    </a:p>
                  </a:txBody>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Determinants</a:t>
            </a:r>
            <a:endParaRPr lang="en-US" dirty="0"/>
          </a:p>
        </p:txBody>
      </p:sp>
      <p:sp>
        <p:nvSpPr>
          <p:cNvPr id="3" name="Content Placeholder 2"/>
          <p:cNvSpPr>
            <a:spLocks noGrp="1"/>
          </p:cNvSpPr>
          <p:nvPr>
            <p:ph sz="quarter" idx="1"/>
          </p:nvPr>
        </p:nvSpPr>
        <p:spPr/>
        <p:txBody>
          <a:bodyPr/>
          <a:lstStyle/>
          <a:p>
            <a:r>
              <a:rPr lang="en-US" dirty="0" smtClean="0"/>
              <a:t>Health Care Continued</a:t>
            </a:r>
          </a:p>
          <a:p>
            <a:endParaRPr lang="en-US" dirty="0"/>
          </a:p>
        </p:txBody>
      </p:sp>
      <p:graphicFrame>
        <p:nvGraphicFramePr>
          <p:cNvPr id="4" name="Table 3"/>
          <p:cNvGraphicFramePr>
            <a:graphicFrameLocks noGrp="1"/>
          </p:cNvGraphicFramePr>
          <p:nvPr/>
        </p:nvGraphicFramePr>
        <p:xfrm>
          <a:off x="381000" y="2209800"/>
          <a:ext cx="8382000" cy="2468880"/>
        </p:xfrm>
        <a:graphic>
          <a:graphicData uri="http://schemas.openxmlformats.org/drawingml/2006/table">
            <a:tbl>
              <a:tblPr firstRow="1" bandRow="1">
                <a:tableStyleId>{5C22544A-7EE6-4342-B048-85BDC9FD1C3A}</a:tableStyleId>
              </a:tblPr>
              <a:tblGrid>
                <a:gridCol w="3537358"/>
                <a:gridCol w="1768679"/>
                <a:gridCol w="1922477"/>
                <a:gridCol w="1153486"/>
              </a:tblGrid>
              <a:tr h="609600">
                <a:tc>
                  <a:txBody>
                    <a:bodyPr/>
                    <a:lstStyle/>
                    <a:p>
                      <a:pPr algn="ctr"/>
                      <a:endParaRPr lang="en-US" dirty="0"/>
                    </a:p>
                  </a:txBody>
                  <a:tcPr/>
                </a:tc>
                <a:tc>
                  <a:txBody>
                    <a:bodyPr/>
                    <a:lstStyle/>
                    <a:p>
                      <a:pPr algn="ctr"/>
                      <a:r>
                        <a:rPr lang="en-US" dirty="0" smtClean="0"/>
                        <a:t>Tennessee</a:t>
                      </a:r>
                      <a:endParaRPr lang="en-US" dirty="0"/>
                    </a:p>
                  </a:txBody>
                  <a:tcPr/>
                </a:tc>
                <a:tc>
                  <a:txBody>
                    <a:bodyPr/>
                    <a:lstStyle/>
                    <a:p>
                      <a:pPr algn="ctr"/>
                      <a:r>
                        <a:rPr lang="en-US" dirty="0" smtClean="0"/>
                        <a:t>Rutherford County</a:t>
                      </a:r>
                      <a:endParaRPr lang="en-US" dirty="0"/>
                    </a:p>
                  </a:txBody>
                  <a:tcPr/>
                </a:tc>
                <a:tc>
                  <a:txBody>
                    <a:bodyPr/>
                    <a:lstStyle/>
                    <a:p>
                      <a:pPr algn="ctr"/>
                      <a:r>
                        <a:rPr lang="en-US" dirty="0" smtClean="0"/>
                        <a:t>Rank</a:t>
                      </a:r>
                      <a:endParaRPr lang="en-US" dirty="0"/>
                    </a:p>
                  </a:txBody>
                  <a:tcPr/>
                </a:tc>
              </a:tr>
              <a:tr h="609600">
                <a:tc>
                  <a:txBody>
                    <a:bodyPr/>
                    <a:lstStyle/>
                    <a:p>
                      <a:pPr algn="ctr"/>
                      <a:r>
                        <a:rPr lang="en-US" dirty="0" smtClean="0"/>
                        <a:t>No diabetic eye</a:t>
                      </a:r>
                      <a:r>
                        <a:rPr lang="en-US" baseline="0" dirty="0" smtClean="0"/>
                        <a:t> exams (%)</a:t>
                      </a:r>
                      <a:endParaRPr lang="en-US" dirty="0"/>
                    </a:p>
                  </a:txBody>
                  <a:tcPr/>
                </a:tc>
                <a:tc>
                  <a:txBody>
                    <a:bodyPr/>
                    <a:lstStyle/>
                    <a:p>
                      <a:pPr algn="ctr"/>
                      <a:r>
                        <a:rPr lang="en-US" dirty="0" smtClean="0"/>
                        <a:t>63.6</a:t>
                      </a:r>
                      <a:endParaRPr lang="en-US" dirty="0"/>
                    </a:p>
                  </a:txBody>
                  <a:tcPr/>
                </a:tc>
                <a:tc>
                  <a:txBody>
                    <a:bodyPr/>
                    <a:lstStyle/>
                    <a:p>
                      <a:pPr algn="ctr"/>
                      <a:r>
                        <a:rPr lang="en-US" dirty="0" smtClean="0"/>
                        <a:t>66.5</a:t>
                      </a:r>
                      <a:endParaRPr lang="en-US" dirty="0"/>
                    </a:p>
                  </a:txBody>
                  <a:tcPr/>
                </a:tc>
                <a:tc>
                  <a:txBody>
                    <a:bodyPr/>
                    <a:lstStyle/>
                    <a:p>
                      <a:pPr algn="ctr"/>
                      <a:r>
                        <a:rPr lang="en-US" dirty="0" smtClean="0"/>
                        <a:t>70</a:t>
                      </a:r>
                      <a:endParaRPr lang="en-US" dirty="0"/>
                    </a:p>
                  </a:txBody>
                  <a:tcPr/>
                </a:tc>
              </a:tr>
              <a:tr h="609600">
                <a:tc>
                  <a:txBody>
                    <a:bodyPr/>
                    <a:lstStyle/>
                    <a:p>
                      <a:pPr algn="ctr"/>
                      <a:r>
                        <a:rPr lang="en-US" dirty="0" smtClean="0"/>
                        <a:t>No diabetic lipid profile (%)</a:t>
                      </a:r>
                      <a:endParaRPr lang="en-US" dirty="0"/>
                    </a:p>
                  </a:txBody>
                  <a:tcPr/>
                </a:tc>
                <a:tc>
                  <a:txBody>
                    <a:bodyPr/>
                    <a:lstStyle/>
                    <a:p>
                      <a:pPr algn="ctr"/>
                      <a:r>
                        <a:rPr lang="en-US" dirty="0" smtClean="0"/>
                        <a:t>85.2</a:t>
                      </a:r>
                      <a:endParaRPr lang="en-US" dirty="0"/>
                    </a:p>
                  </a:txBody>
                  <a:tcPr/>
                </a:tc>
                <a:tc>
                  <a:txBody>
                    <a:bodyPr/>
                    <a:lstStyle/>
                    <a:p>
                      <a:pPr algn="ctr"/>
                      <a:r>
                        <a:rPr lang="en-US" dirty="0" smtClean="0"/>
                        <a:t>87.0</a:t>
                      </a:r>
                      <a:endParaRPr lang="en-US" dirty="0"/>
                    </a:p>
                  </a:txBody>
                  <a:tcPr/>
                </a:tc>
                <a:tc>
                  <a:txBody>
                    <a:bodyPr/>
                    <a:lstStyle/>
                    <a:p>
                      <a:pPr algn="ctr"/>
                      <a:r>
                        <a:rPr lang="en-US" dirty="0" smtClean="0"/>
                        <a:t>55</a:t>
                      </a:r>
                      <a:endParaRPr lang="en-US" dirty="0"/>
                    </a:p>
                  </a:txBody>
                  <a:tcPr/>
                </a:tc>
              </a:tr>
              <a:tr h="609600">
                <a:tc>
                  <a:txBody>
                    <a:bodyPr/>
                    <a:lstStyle/>
                    <a:p>
                      <a:pPr algn="ctr"/>
                      <a:r>
                        <a:rPr lang="en-US" dirty="0" smtClean="0"/>
                        <a:t>No diabetic HbA1c</a:t>
                      </a:r>
                      <a:r>
                        <a:rPr lang="en-US" baseline="0" dirty="0" smtClean="0"/>
                        <a:t> testing (%)</a:t>
                      </a:r>
                      <a:endParaRPr lang="en-US" dirty="0"/>
                    </a:p>
                  </a:txBody>
                  <a:tcPr/>
                </a:tc>
                <a:tc>
                  <a:txBody>
                    <a:bodyPr/>
                    <a:lstStyle/>
                    <a:p>
                      <a:pPr algn="ctr"/>
                      <a:r>
                        <a:rPr lang="en-US" dirty="0" smtClean="0"/>
                        <a:t>85.6</a:t>
                      </a:r>
                      <a:endParaRPr lang="en-US" dirty="0"/>
                    </a:p>
                  </a:txBody>
                  <a:tcPr/>
                </a:tc>
                <a:tc>
                  <a:txBody>
                    <a:bodyPr/>
                    <a:lstStyle/>
                    <a:p>
                      <a:pPr algn="ctr"/>
                      <a:r>
                        <a:rPr lang="en-US" dirty="0" smtClean="0"/>
                        <a:t>85.3</a:t>
                      </a:r>
                      <a:endParaRPr lang="en-US" dirty="0"/>
                    </a:p>
                  </a:txBody>
                  <a:tcPr/>
                </a:tc>
                <a:tc>
                  <a:txBody>
                    <a:bodyPr/>
                    <a:lstStyle/>
                    <a:p>
                      <a:pPr algn="ctr"/>
                      <a:r>
                        <a:rPr lang="en-US" dirty="0" smtClean="0"/>
                        <a:t>44</a:t>
                      </a:r>
                      <a:endParaRPr lang="en-US" dirty="0"/>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Behaviors</a:t>
            </a:r>
            <a:endParaRPr lang="en-US" dirty="0"/>
          </a:p>
        </p:txBody>
      </p:sp>
      <p:graphicFrame>
        <p:nvGraphicFramePr>
          <p:cNvPr id="4" name="Content Placeholder 3"/>
          <p:cNvGraphicFramePr>
            <a:graphicFrameLocks noGrp="1"/>
          </p:cNvGraphicFramePr>
          <p:nvPr>
            <p:ph sz="quarter" idx="1"/>
          </p:nvPr>
        </p:nvGraphicFramePr>
        <p:xfrm>
          <a:off x="612775" y="1600200"/>
          <a:ext cx="8153400" cy="4267200"/>
        </p:xfrm>
        <a:graphic>
          <a:graphicData uri="http://schemas.openxmlformats.org/drawingml/2006/table">
            <a:tbl>
              <a:tblPr firstRow="1" bandRow="1">
                <a:tableStyleId>{5C22544A-7EE6-4342-B048-85BDC9FD1C3A}</a:tableStyleId>
              </a:tblPr>
              <a:tblGrid>
                <a:gridCol w="3730625"/>
                <a:gridCol w="1676400"/>
                <a:gridCol w="1676400"/>
                <a:gridCol w="1069975"/>
              </a:tblGrid>
              <a:tr h="711200">
                <a:tc>
                  <a:txBody>
                    <a:bodyPr/>
                    <a:lstStyle/>
                    <a:p>
                      <a:pPr algn="ctr"/>
                      <a:endParaRPr lang="en-US" dirty="0"/>
                    </a:p>
                  </a:txBody>
                  <a:tcPr/>
                </a:tc>
                <a:tc>
                  <a:txBody>
                    <a:bodyPr/>
                    <a:lstStyle/>
                    <a:p>
                      <a:pPr algn="ctr"/>
                      <a:r>
                        <a:rPr lang="en-US" dirty="0" smtClean="0"/>
                        <a:t>Tennessee</a:t>
                      </a:r>
                      <a:endParaRPr lang="en-US" dirty="0"/>
                    </a:p>
                  </a:txBody>
                  <a:tcPr/>
                </a:tc>
                <a:tc>
                  <a:txBody>
                    <a:bodyPr/>
                    <a:lstStyle/>
                    <a:p>
                      <a:pPr algn="ctr"/>
                      <a:r>
                        <a:rPr lang="en-US" dirty="0" smtClean="0"/>
                        <a:t>Rutherford County</a:t>
                      </a:r>
                      <a:endParaRPr lang="en-US" dirty="0"/>
                    </a:p>
                  </a:txBody>
                  <a:tcPr/>
                </a:tc>
                <a:tc>
                  <a:txBody>
                    <a:bodyPr/>
                    <a:lstStyle/>
                    <a:p>
                      <a:pPr algn="ctr"/>
                      <a:r>
                        <a:rPr lang="en-US" dirty="0" smtClean="0"/>
                        <a:t>Rank</a:t>
                      </a:r>
                      <a:endParaRPr lang="en-US" dirty="0"/>
                    </a:p>
                  </a:txBody>
                  <a:tcPr/>
                </a:tc>
              </a:tr>
              <a:tr h="711200">
                <a:tc>
                  <a:txBody>
                    <a:bodyPr/>
                    <a:lstStyle/>
                    <a:p>
                      <a:pPr algn="ctr"/>
                      <a:r>
                        <a:rPr lang="en-US" dirty="0" smtClean="0"/>
                        <a:t>Cigarette</a:t>
                      </a:r>
                      <a:r>
                        <a:rPr lang="en-US" baseline="0" dirty="0" smtClean="0"/>
                        <a:t> Smoking (%)</a:t>
                      </a:r>
                      <a:endParaRPr lang="en-US" dirty="0"/>
                    </a:p>
                  </a:txBody>
                  <a:tcPr/>
                </a:tc>
                <a:tc>
                  <a:txBody>
                    <a:bodyPr/>
                    <a:lstStyle/>
                    <a:p>
                      <a:pPr algn="ctr"/>
                      <a:r>
                        <a:rPr lang="en-US" dirty="0" smtClean="0"/>
                        <a:t>26.7</a:t>
                      </a:r>
                      <a:endParaRPr lang="en-US" dirty="0"/>
                    </a:p>
                  </a:txBody>
                  <a:tcPr/>
                </a:tc>
                <a:tc>
                  <a:txBody>
                    <a:bodyPr/>
                    <a:lstStyle/>
                    <a:p>
                      <a:pPr algn="ctr"/>
                      <a:r>
                        <a:rPr lang="en-US" dirty="0" smtClean="0"/>
                        <a:t>24.5</a:t>
                      </a:r>
                      <a:endParaRPr lang="en-US" dirty="0"/>
                    </a:p>
                  </a:txBody>
                  <a:tcPr/>
                </a:tc>
                <a:tc>
                  <a:txBody>
                    <a:bodyPr/>
                    <a:lstStyle/>
                    <a:p>
                      <a:pPr algn="ctr"/>
                      <a:r>
                        <a:rPr lang="en-US" dirty="0" smtClean="0"/>
                        <a:t>23</a:t>
                      </a:r>
                      <a:endParaRPr lang="en-US" dirty="0"/>
                    </a:p>
                  </a:txBody>
                  <a:tcPr/>
                </a:tc>
              </a:tr>
              <a:tr h="711200">
                <a:tc>
                  <a:txBody>
                    <a:bodyPr/>
                    <a:lstStyle/>
                    <a:p>
                      <a:pPr algn="ctr"/>
                      <a:r>
                        <a:rPr lang="en-US" dirty="0" smtClean="0"/>
                        <a:t>Smoking during Pregnancy</a:t>
                      </a:r>
                      <a:r>
                        <a:rPr lang="en-US" baseline="0" dirty="0" smtClean="0"/>
                        <a:t> (%)</a:t>
                      </a:r>
                      <a:endParaRPr lang="en-US" dirty="0"/>
                    </a:p>
                  </a:txBody>
                  <a:tcPr/>
                </a:tc>
                <a:tc>
                  <a:txBody>
                    <a:bodyPr/>
                    <a:lstStyle/>
                    <a:p>
                      <a:pPr algn="ctr"/>
                      <a:r>
                        <a:rPr lang="en-US" dirty="0" smtClean="0"/>
                        <a:t>19.2</a:t>
                      </a:r>
                      <a:endParaRPr lang="en-US" dirty="0"/>
                    </a:p>
                  </a:txBody>
                  <a:tcPr/>
                </a:tc>
                <a:tc>
                  <a:txBody>
                    <a:bodyPr/>
                    <a:lstStyle/>
                    <a:p>
                      <a:pPr algn="ctr"/>
                      <a:r>
                        <a:rPr lang="en-US" dirty="0" smtClean="0"/>
                        <a:t>16.8</a:t>
                      </a:r>
                      <a:endParaRPr lang="en-US" dirty="0"/>
                    </a:p>
                  </a:txBody>
                  <a:tcPr/>
                </a:tc>
                <a:tc>
                  <a:txBody>
                    <a:bodyPr/>
                    <a:lstStyle/>
                    <a:p>
                      <a:pPr algn="ctr"/>
                      <a:r>
                        <a:rPr lang="en-US" dirty="0" smtClean="0"/>
                        <a:t>9</a:t>
                      </a:r>
                      <a:endParaRPr lang="en-US" dirty="0"/>
                    </a:p>
                  </a:txBody>
                  <a:tcPr/>
                </a:tc>
              </a:tr>
              <a:tr h="711200">
                <a:tc>
                  <a:txBody>
                    <a:bodyPr/>
                    <a:lstStyle/>
                    <a:p>
                      <a:pPr algn="ctr"/>
                      <a:r>
                        <a:rPr lang="en-US" dirty="0" smtClean="0"/>
                        <a:t>Physical Inactivity (%)</a:t>
                      </a:r>
                      <a:endParaRPr lang="en-US" dirty="0"/>
                    </a:p>
                  </a:txBody>
                  <a:tcPr/>
                </a:tc>
                <a:tc>
                  <a:txBody>
                    <a:bodyPr/>
                    <a:lstStyle/>
                    <a:p>
                      <a:pPr algn="ctr"/>
                      <a:r>
                        <a:rPr lang="en-US" dirty="0" smtClean="0"/>
                        <a:t>33.1</a:t>
                      </a:r>
                      <a:endParaRPr lang="en-US" dirty="0"/>
                    </a:p>
                  </a:txBody>
                  <a:tcPr/>
                </a:tc>
                <a:tc>
                  <a:txBody>
                    <a:bodyPr/>
                    <a:lstStyle/>
                    <a:p>
                      <a:pPr algn="ctr"/>
                      <a:r>
                        <a:rPr lang="en-US" dirty="0" smtClean="0"/>
                        <a:t>35.2</a:t>
                      </a:r>
                      <a:endParaRPr lang="en-US" dirty="0"/>
                    </a:p>
                  </a:txBody>
                  <a:tcPr/>
                </a:tc>
                <a:tc>
                  <a:txBody>
                    <a:bodyPr/>
                    <a:lstStyle/>
                    <a:p>
                      <a:pPr algn="ctr"/>
                      <a:r>
                        <a:rPr lang="en-US" dirty="0" smtClean="0"/>
                        <a:t>31</a:t>
                      </a:r>
                      <a:endParaRPr lang="en-US" dirty="0"/>
                    </a:p>
                  </a:txBody>
                  <a:tcPr/>
                </a:tc>
              </a:tr>
              <a:tr h="711200">
                <a:tc>
                  <a:txBody>
                    <a:bodyPr/>
                    <a:lstStyle/>
                    <a:p>
                      <a:pPr algn="ctr"/>
                      <a:r>
                        <a:rPr lang="en-US" dirty="0" smtClean="0"/>
                        <a:t>Overweight Obesity (% BMI&gt;30)</a:t>
                      </a:r>
                      <a:endParaRPr lang="en-US" dirty="0"/>
                    </a:p>
                  </a:txBody>
                  <a:tcPr/>
                </a:tc>
                <a:tc>
                  <a:txBody>
                    <a:bodyPr/>
                    <a:lstStyle/>
                    <a:p>
                      <a:pPr algn="ctr"/>
                      <a:r>
                        <a:rPr lang="en-US" dirty="0" smtClean="0"/>
                        <a:t>62.3</a:t>
                      </a:r>
                      <a:endParaRPr lang="en-US" dirty="0"/>
                    </a:p>
                  </a:txBody>
                  <a:tcPr/>
                </a:tc>
                <a:tc>
                  <a:txBody>
                    <a:bodyPr/>
                    <a:lstStyle/>
                    <a:p>
                      <a:pPr algn="ctr"/>
                      <a:r>
                        <a:rPr lang="en-US" dirty="0" smtClean="0"/>
                        <a:t>66.4</a:t>
                      </a:r>
                      <a:endParaRPr lang="en-US" dirty="0"/>
                    </a:p>
                  </a:txBody>
                  <a:tcPr/>
                </a:tc>
                <a:tc>
                  <a:txBody>
                    <a:bodyPr/>
                    <a:lstStyle/>
                    <a:p>
                      <a:pPr algn="ctr"/>
                      <a:r>
                        <a:rPr lang="en-US" dirty="0" smtClean="0"/>
                        <a:t>73</a:t>
                      </a:r>
                      <a:endParaRPr lang="en-US" dirty="0"/>
                    </a:p>
                  </a:txBody>
                  <a:tcPr/>
                </a:tc>
              </a:tr>
              <a:tr h="711200">
                <a:tc>
                  <a:txBody>
                    <a:bodyPr/>
                    <a:lstStyle/>
                    <a:p>
                      <a:pPr algn="ctr"/>
                      <a:r>
                        <a:rPr lang="en-US" dirty="0" smtClean="0"/>
                        <a:t>Low</a:t>
                      </a:r>
                      <a:r>
                        <a:rPr lang="en-US" baseline="0" dirty="0" smtClean="0"/>
                        <a:t> fruit and vegetable consumption (%&lt;5 fruit/veg a day)</a:t>
                      </a:r>
                      <a:endParaRPr lang="en-US" dirty="0"/>
                    </a:p>
                  </a:txBody>
                  <a:tcPr/>
                </a:tc>
                <a:tc>
                  <a:txBody>
                    <a:bodyPr/>
                    <a:lstStyle/>
                    <a:p>
                      <a:pPr algn="ctr"/>
                      <a:r>
                        <a:rPr lang="en-US" dirty="0" smtClean="0"/>
                        <a:t>26.5</a:t>
                      </a:r>
                      <a:endParaRPr lang="en-US" dirty="0"/>
                    </a:p>
                  </a:txBody>
                  <a:tcPr/>
                </a:tc>
                <a:tc>
                  <a:txBody>
                    <a:bodyPr/>
                    <a:lstStyle/>
                    <a:p>
                      <a:pPr algn="ctr"/>
                      <a:r>
                        <a:rPr lang="en-US" dirty="0" smtClean="0"/>
                        <a:t>23.3</a:t>
                      </a:r>
                      <a:endParaRPr lang="en-US" dirty="0"/>
                    </a:p>
                  </a:txBody>
                  <a:tcPr/>
                </a:tc>
                <a:tc>
                  <a:txBody>
                    <a:bodyPr/>
                    <a:lstStyle/>
                    <a:p>
                      <a:pPr algn="ctr"/>
                      <a:r>
                        <a:rPr lang="en-US" dirty="0" smtClean="0"/>
                        <a:t>35</a:t>
                      </a:r>
                      <a:endParaRPr lang="en-US" dirty="0"/>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Behaviors</a:t>
            </a:r>
            <a:endParaRPr lang="en-US" dirty="0"/>
          </a:p>
        </p:txBody>
      </p:sp>
      <p:graphicFrame>
        <p:nvGraphicFramePr>
          <p:cNvPr id="4" name="Content Placeholder 3"/>
          <p:cNvGraphicFramePr>
            <a:graphicFrameLocks noGrp="1"/>
          </p:cNvGraphicFramePr>
          <p:nvPr>
            <p:ph sz="quarter" idx="1"/>
          </p:nvPr>
        </p:nvGraphicFramePr>
        <p:xfrm>
          <a:off x="612775" y="1600200"/>
          <a:ext cx="8153400" cy="4267200"/>
        </p:xfrm>
        <a:graphic>
          <a:graphicData uri="http://schemas.openxmlformats.org/drawingml/2006/table">
            <a:tbl>
              <a:tblPr firstRow="1" bandRow="1">
                <a:tableStyleId>{5C22544A-7EE6-4342-B048-85BDC9FD1C3A}</a:tableStyleId>
              </a:tblPr>
              <a:tblGrid>
                <a:gridCol w="3730625"/>
                <a:gridCol w="1676400"/>
                <a:gridCol w="1676400"/>
                <a:gridCol w="1069975"/>
              </a:tblGrid>
              <a:tr h="711200">
                <a:tc>
                  <a:txBody>
                    <a:bodyPr/>
                    <a:lstStyle/>
                    <a:p>
                      <a:pPr algn="ctr"/>
                      <a:endParaRPr lang="en-US" dirty="0"/>
                    </a:p>
                  </a:txBody>
                  <a:tcPr/>
                </a:tc>
                <a:tc>
                  <a:txBody>
                    <a:bodyPr/>
                    <a:lstStyle/>
                    <a:p>
                      <a:pPr algn="ctr"/>
                      <a:r>
                        <a:rPr lang="en-US" dirty="0" smtClean="0"/>
                        <a:t>Tennessee</a:t>
                      </a:r>
                      <a:endParaRPr lang="en-US" dirty="0"/>
                    </a:p>
                  </a:txBody>
                  <a:tcPr/>
                </a:tc>
                <a:tc>
                  <a:txBody>
                    <a:bodyPr/>
                    <a:lstStyle/>
                    <a:p>
                      <a:pPr algn="ctr"/>
                      <a:r>
                        <a:rPr lang="en-US" dirty="0" smtClean="0"/>
                        <a:t>Rutherford County</a:t>
                      </a:r>
                      <a:endParaRPr lang="en-US" dirty="0"/>
                    </a:p>
                  </a:txBody>
                  <a:tcPr/>
                </a:tc>
                <a:tc>
                  <a:txBody>
                    <a:bodyPr/>
                    <a:lstStyle/>
                    <a:p>
                      <a:pPr algn="ctr"/>
                      <a:r>
                        <a:rPr lang="en-US" dirty="0" smtClean="0"/>
                        <a:t>Rank</a:t>
                      </a:r>
                      <a:endParaRPr lang="en-US" dirty="0"/>
                    </a:p>
                  </a:txBody>
                  <a:tcPr/>
                </a:tc>
              </a:tr>
              <a:tr h="711200">
                <a:tc>
                  <a:txBody>
                    <a:bodyPr/>
                    <a:lstStyle/>
                    <a:p>
                      <a:pPr algn="ctr"/>
                      <a:r>
                        <a:rPr lang="en-US" dirty="0" smtClean="0"/>
                        <a:t>Binge drinking (%)</a:t>
                      </a:r>
                      <a:endParaRPr lang="en-US" dirty="0"/>
                    </a:p>
                  </a:txBody>
                  <a:tcPr/>
                </a:tc>
                <a:tc>
                  <a:txBody>
                    <a:bodyPr/>
                    <a:lstStyle/>
                    <a:p>
                      <a:pPr algn="ctr"/>
                      <a:r>
                        <a:rPr lang="en-US" dirty="0" smtClean="0"/>
                        <a:t>8.6</a:t>
                      </a:r>
                      <a:endParaRPr lang="en-US" dirty="0"/>
                    </a:p>
                  </a:txBody>
                  <a:tcPr/>
                </a:tc>
                <a:tc>
                  <a:txBody>
                    <a:bodyPr/>
                    <a:lstStyle/>
                    <a:p>
                      <a:pPr algn="ctr"/>
                      <a:r>
                        <a:rPr lang="en-US" dirty="0" smtClean="0"/>
                        <a:t>4.5</a:t>
                      </a:r>
                      <a:endParaRPr lang="en-US" dirty="0"/>
                    </a:p>
                  </a:txBody>
                  <a:tcPr/>
                </a:tc>
                <a:tc>
                  <a:txBody>
                    <a:bodyPr/>
                    <a:lstStyle/>
                    <a:p>
                      <a:pPr algn="ctr"/>
                      <a:r>
                        <a:rPr lang="en-US" dirty="0" smtClean="0"/>
                        <a:t>1</a:t>
                      </a:r>
                      <a:endParaRPr lang="en-US" dirty="0"/>
                    </a:p>
                  </a:txBody>
                  <a:tcPr/>
                </a:tc>
              </a:tr>
              <a:tr h="711200">
                <a:tc>
                  <a:txBody>
                    <a:bodyPr/>
                    <a:lstStyle/>
                    <a:p>
                      <a:pPr algn="ctr"/>
                      <a:r>
                        <a:rPr lang="en-US" dirty="0" smtClean="0"/>
                        <a:t>Teen</a:t>
                      </a:r>
                      <a:r>
                        <a:rPr lang="en-US" baseline="0" dirty="0" smtClean="0"/>
                        <a:t> birth rate (per 1,000)</a:t>
                      </a:r>
                      <a:endParaRPr lang="en-US" dirty="0"/>
                    </a:p>
                  </a:txBody>
                  <a:tcPr/>
                </a:tc>
                <a:tc>
                  <a:txBody>
                    <a:bodyPr/>
                    <a:lstStyle/>
                    <a:p>
                      <a:pPr algn="ctr"/>
                      <a:r>
                        <a:rPr lang="en-US" dirty="0" smtClean="0"/>
                        <a:t>50.5</a:t>
                      </a:r>
                      <a:endParaRPr lang="en-US" dirty="0"/>
                    </a:p>
                  </a:txBody>
                  <a:tcPr/>
                </a:tc>
                <a:tc>
                  <a:txBody>
                    <a:bodyPr/>
                    <a:lstStyle/>
                    <a:p>
                      <a:pPr algn="ctr"/>
                      <a:r>
                        <a:rPr lang="en-US" dirty="0" smtClean="0"/>
                        <a:t>40.8</a:t>
                      </a:r>
                      <a:endParaRPr lang="en-US" dirty="0"/>
                    </a:p>
                  </a:txBody>
                  <a:tcPr/>
                </a:tc>
                <a:tc>
                  <a:txBody>
                    <a:bodyPr/>
                    <a:lstStyle/>
                    <a:p>
                      <a:pPr algn="ctr"/>
                      <a:r>
                        <a:rPr lang="en-US" dirty="0" smtClean="0"/>
                        <a:t>21</a:t>
                      </a:r>
                      <a:endParaRPr lang="en-US" dirty="0"/>
                    </a:p>
                  </a:txBody>
                  <a:tcPr/>
                </a:tc>
              </a:tr>
              <a:tr h="711200">
                <a:tc>
                  <a:txBody>
                    <a:bodyPr/>
                    <a:lstStyle/>
                    <a:p>
                      <a:pPr algn="ctr"/>
                      <a:r>
                        <a:rPr lang="en-US" dirty="0" smtClean="0"/>
                        <a:t>Sexually Transmitted</a:t>
                      </a:r>
                      <a:r>
                        <a:rPr lang="en-US" baseline="0" dirty="0" smtClean="0"/>
                        <a:t> diseases</a:t>
                      </a:r>
                    </a:p>
                    <a:p>
                      <a:pPr algn="ctr"/>
                      <a:r>
                        <a:rPr lang="en-US" baseline="0" dirty="0" smtClean="0"/>
                        <a:t>(per 100,000)</a:t>
                      </a:r>
                      <a:endParaRPr lang="en-US" dirty="0"/>
                    </a:p>
                  </a:txBody>
                  <a:tcPr/>
                </a:tc>
                <a:tc>
                  <a:txBody>
                    <a:bodyPr/>
                    <a:lstStyle/>
                    <a:p>
                      <a:pPr algn="ctr"/>
                      <a:r>
                        <a:rPr lang="en-US" dirty="0" smtClean="0"/>
                        <a:t>295.7</a:t>
                      </a:r>
                      <a:endParaRPr lang="en-US" dirty="0"/>
                    </a:p>
                  </a:txBody>
                  <a:tcPr/>
                </a:tc>
                <a:tc>
                  <a:txBody>
                    <a:bodyPr/>
                    <a:lstStyle/>
                    <a:p>
                      <a:pPr algn="ctr"/>
                      <a:r>
                        <a:rPr lang="en-US" dirty="0" smtClean="0"/>
                        <a:t>330.6</a:t>
                      </a:r>
                      <a:endParaRPr lang="en-US" dirty="0"/>
                    </a:p>
                  </a:txBody>
                  <a:tcPr/>
                </a:tc>
                <a:tc>
                  <a:txBody>
                    <a:bodyPr/>
                    <a:lstStyle/>
                    <a:p>
                      <a:pPr algn="ctr"/>
                      <a:r>
                        <a:rPr lang="en-US" dirty="0" smtClean="0"/>
                        <a:t>69</a:t>
                      </a:r>
                      <a:endParaRPr lang="en-US" dirty="0"/>
                    </a:p>
                  </a:txBody>
                  <a:tcPr/>
                </a:tc>
              </a:tr>
              <a:tr h="711200">
                <a:tc>
                  <a:txBody>
                    <a:bodyPr/>
                    <a:lstStyle/>
                    <a:p>
                      <a:pPr algn="ctr"/>
                      <a:r>
                        <a:rPr lang="en-US" dirty="0" smtClean="0"/>
                        <a:t>Violent crime</a:t>
                      </a:r>
                    </a:p>
                    <a:p>
                      <a:pPr algn="ctr"/>
                      <a:r>
                        <a:rPr lang="en-US" dirty="0" smtClean="0"/>
                        <a:t>(per 100,000)</a:t>
                      </a:r>
                      <a:endParaRPr lang="en-US" dirty="0"/>
                    </a:p>
                  </a:txBody>
                  <a:tcPr/>
                </a:tc>
                <a:tc>
                  <a:txBody>
                    <a:bodyPr/>
                    <a:lstStyle/>
                    <a:p>
                      <a:pPr algn="ctr"/>
                      <a:r>
                        <a:rPr lang="en-US" dirty="0" smtClean="0"/>
                        <a:t>10660.9</a:t>
                      </a:r>
                      <a:endParaRPr lang="en-US" dirty="0"/>
                    </a:p>
                  </a:txBody>
                  <a:tcPr/>
                </a:tc>
                <a:tc>
                  <a:txBody>
                    <a:bodyPr/>
                    <a:lstStyle/>
                    <a:p>
                      <a:pPr algn="ctr"/>
                      <a:r>
                        <a:rPr lang="en-US" dirty="0" smtClean="0"/>
                        <a:t>1901.7</a:t>
                      </a:r>
                      <a:endParaRPr lang="en-US" dirty="0"/>
                    </a:p>
                  </a:txBody>
                  <a:tcPr/>
                </a:tc>
                <a:tc>
                  <a:txBody>
                    <a:bodyPr/>
                    <a:lstStyle/>
                    <a:p>
                      <a:pPr algn="ctr"/>
                      <a:r>
                        <a:rPr lang="en-US" dirty="0" smtClean="0"/>
                        <a:t>18</a:t>
                      </a:r>
                      <a:endParaRPr lang="en-US" dirty="0"/>
                    </a:p>
                  </a:txBody>
                  <a:tcPr/>
                </a:tc>
              </a:tr>
              <a:tr h="711200">
                <a:tc>
                  <a:txBody>
                    <a:bodyPr/>
                    <a:lstStyle/>
                    <a:p>
                      <a:pPr algn="ctr"/>
                      <a:r>
                        <a:rPr lang="en-US" dirty="0" smtClean="0"/>
                        <a:t>Motor</a:t>
                      </a:r>
                      <a:r>
                        <a:rPr lang="en-US" baseline="0" dirty="0" smtClean="0"/>
                        <a:t> vehicle crash deaths</a:t>
                      </a:r>
                    </a:p>
                    <a:p>
                      <a:pPr algn="ctr"/>
                      <a:r>
                        <a:rPr lang="en-US" baseline="0" dirty="0" smtClean="0"/>
                        <a:t>(per 100,000)</a:t>
                      </a:r>
                      <a:endParaRPr lang="en-US" dirty="0"/>
                    </a:p>
                  </a:txBody>
                  <a:tcPr/>
                </a:tc>
                <a:tc>
                  <a:txBody>
                    <a:bodyPr/>
                    <a:lstStyle/>
                    <a:p>
                      <a:pPr algn="ctr"/>
                      <a:r>
                        <a:rPr lang="en-US" dirty="0" smtClean="0"/>
                        <a:t>22.8</a:t>
                      </a:r>
                      <a:endParaRPr lang="en-US" dirty="0"/>
                    </a:p>
                  </a:txBody>
                  <a:tcPr/>
                </a:tc>
                <a:tc>
                  <a:txBody>
                    <a:bodyPr/>
                    <a:lstStyle/>
                    <a:p>
                      <a:pPr algn="ctr"/>
                      <a:r>
                        <a:rPr lang="en-US" dirty="0" smtClean="0"/>
                        <a:t>17.6</a:t>
                      </a:r>
                      <a:endParaRPr lang="en-US" dirty="0"/>
                    </a:p>
                  </a:txBody>
                  <a:tcPr/>
                </a:tc>
                <a:tc>
                  <a:txBody>
                    <a:bodyPr/>
                    <a:lstStyle/>
                    <a:p>
                      <a:pPr algn="ctr"/>
                      <a:r>
                        <a:rPr lang="en-US" dirty="0" smtClean="0"/>
                        <a:t>20</a:t>
                      </a:r>
                      <a:endParaRPr lang="en-US" dirty="0"/>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Geographical Information (cont.)</a:t>
            </a:r>
            <a:endParaRPr lang="en-US" dirty="0"/>
          </a:p>
        </p:txBody>
      </p:sp>
      <p:sp>
        <p:nvSpPr>
          <p:cNvPr id="3" name="Content Placeholder 2"/>
          <p:cNvSpPr>
            <a:spLocks noGrp="1"/>
          </p:cNvSpPr>
          <p:nvPr>
            <p:ph sz="quarter" idx="1"/>
          </p:nvPr>
        </p:nvSpPr>
        <p:spPr>
          <a:xfrm>
            <a:off x="612648" y="1600200"/>
            <a:ext cx="8153400" cy="4876800"/>
          </a:xfrm>
        </p:spPr>
        <p:txBody>
          <a:bodyPr>
            <a:normAutofit fontScale="85000" lnSpcReduction="20000"/>
          </a:bodyPr>
          <a:lstStyle/>
          <a:p>
            <a:r>
              <a:rPr lang="en-US" dirty="0" smtClean="0"/>
              <a:t>Cities and Towns:</a:t>
            </a:r>
          </a:p>
          <a:p>
            <a:pPr lvl="1"/>
            <a:r>
              <a:rPr lang="en-US" dirty="0" smtClean="0"/>
              <a:t>Murfreesboro</a:t>
            </a:r>
          </a:p>
          <a:p>
            <a:pPr lvl="1"/>
            <a:r>
              <a:rPr lang="en-US" dirty="0" smtClean="0"/>
              <a:t>Lavergne</a:t>
            </a:r>
          </a:p>
          <a:p>
            <a:pPr lvl="1"/>
            <a:r>
              <a:rPr lang="en-US" dirty="0" smtClean="0"/>
              <a:t>Eagleville</a:t>
            </a:r>
          </a:p>
          <a:p>
            <a:pPr lvl="1"/>
            <a:r>
              <a:rPr lang="en-US" dirty="0" smtClean="0"/>
              <a:t>Smyrna</a:t>
            </a:r>
          </a:p>
          <a:p>
            <a:r>
              <a:rPr lang="en-US" dirty="0" smtClean="0"/>
              <a:t>Unincorporated </a:t>
            </a:r>
          </a:p>
          <a:p>
            <a:pPr lvl="1">
              <a:buNone/>
            </a:pPr>
            <a:r>
              <a:rPr lang="en-US" dirty="0" smtClean="0"/>
              <a:t>Communities:</a:t>
            </a:r>
          </a:p>
          <a:p>
            <a:pPr lvl="1"/>
            <a:r>
              <a:rPr lang="en-US" dirty="0" smtClean="0"/>
              <a:t>Blackman</a:t>
            </a:r>
          </a:p>
          <a:p>
            <a:pPr lvl="1"/>
            <a:r>
              <a:rPr lang="en-US" dirty="0" smtClean="0"/>
              <a:t>Lascassas</a:t>
            </a:r>
          </a:p>
          <a:p>
            <a:pPr lvl="1"/>
            <a:r>
              <a:rPr lang="en-US" dirty="0" smtClean="0"/>
              <a:t>Rockvale</a:t>
            </a:r>
          </a:p>
          <a:p>
            <a:pPr lvl="1"/>
            <a:r>
              <a:rPr lang="en-US" dirty="0" smtClean="0"/>
              <a:t>Walter Hill</a:t>
            </a:r>
          </a:p>
          <a:p>
            <a:r>
              <a:rPr lang="en-US" dirty="0" smtClean="0"/>
              <a:t>National Protected Areas:</a:t>
            </a:r>
          </a:p>
          <a:p>
            <a:pPr lvl="1"/>
            <a:r>
              <a:rPr lang="en-US" dirty="0" smtClean="0"/>
              <a:t>Stones River National Battlefield</a:t>
            </a:r>
            <a:endParaRPr lang="en-US" dirty="0"/>
          </a:p>
        </p:txBody>
      </p:sp>
      <p:pic>
        <p:nvPicPr>
          <p:cNvPr id="4" name="Picture 3" descr="TN-Rutherford.gif"/>
          <p:cNvPicPr>
            <a:picLocks noChangeAspect="1"/>
          </p:cNvPicPr>
          <p:nvPr/>
        </p:nvPicPr>
        <p:blipFill>
          <a:blip r:embed="rId2"/>
          <a:stretch>
            <a:fillRect/>
          </a:stretch>
        </p:blipFill>
        <p:spPr>
          <a:xfrm>
            <a:off x="4800600" y="1676400"/>
            <a:ext cx="4114800" cy="4552950"/>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Socioeconomic Factors</a:t>
            </a:r>
            <a:endParaRPr lang="en-US" dirty="0"/>
          </a:p>
        </p:txBody>
      </p:sp>
      <p:graphicFrame>
        <p:nvGraphicFramePr>
          <p:cNvPr id="4" name="Content Placeholder 3"/>
          <p:cNvGraphicFramePr>
            <a:graphicFrameLocks noGrp="1"/>
          </p:cNvGraphicFramePr>
          <p:nvPr>
            <p:ph sz="quarter" idx="1"/>
          </p:nvPr>
        </p:nvGraphicFramePr>
        <p:xfrm>
          <a:off x="612775" y="1600200"/>
          <a:ext cx="8153400" cy="4267200"/>
        </p:xfrm>
        <a:graphic>
          <a:graphicData uri="http://schemas.openxmlformats.org/drawingml/2006/table">
            <a:tbl>
              <a:tblPr firstRow="1" bandRow="1">
                <a:tableStyleId>{5C22544A-7EE6-4342-B048-85BDC9FD1C3A}</a:tableStyleId>
              </a:tblPr>
              <a:tblGrid>
                <a:gridCol w="3730625"/>
                <a:gridCol w="1676400"/>
                <a:gridCol w="1676400"/>
                <a:gridCol w="1069975"/>
              </a:tblGrid>
              <a:tr h="711200">
                <a:tc>
                  <a:txBody>
                    <a:bodyPr/>
                    <a:lstStyle/>
                    <a:p>
                      <a:pPr algn="ctr"/>
                      <a:endParaRPr lang="en-US" dirty="0"/>
                    </a:p>
                  </a:txBody>
                  <a:tcPr/>
                </a:tc>
                <a:tc>
                  <a:txBody>
                    <a:bodyPr/>
                    <a:lstStyle/>
                    <a:p>
                      <a:pPr algn="ctr"/>
                      <a:r>
                        <a:rPr lang="en-US" dirty="0" smtClean="0"/>
                        <a:t>Tennessee</a:t>
                      </a:r>
                      <a:endParaRPr lang="en-US" dirty="0"/>
                    </a:p>
                  </a:txBody>
                  <a:tcPr/>
                </a:tc>
                <a:tc>
                  <a:txBody>
                    <a:bodyPr/>
                    <a:lstStyle/>
                    <a:p>
                      <a:pPr algn="ctr"/>
                      <a:r>
                        <a:rPr lang="en-US" dirty="0" smtClean="0"/>
                        <a:t>Rutherford County</a:t>
                      </a:r>
                      <a:endParaRPr lang="en-US" dirty="0"/>
                    </a:p>
                  </a:txBody>
                  <a:tcPr/>
                </a:tc>
                <a:tc>
                  <a:txBody>
                    <a:bodyPr/>
                    <a:lstStyle/>
                    <a:p>
                      <a:pPr algn="ctr"/>
                      <a:r>
                        <a:rPr lang="en-US" dirty="0" smtClean="0"/>
                        <a:t>Rank</a:t>
                      </a:r>
                      <a:endParaRPr lang="en-US" dirty="0"/>
                    </a:p>
                  </a:txBody>
                  <a:tcPr/>
                </a:tc>
              </a:tr>
              <a:tr h="711200">
                <a:tc>
                  <a:txBody>
                    <a:bodyPr/>
                    <a:lstStyle/>
                    <a:p>
                      <a:pPr algn="ctr"/>
                      <a:r>
                        <a:rPr lang="en-US" dirty="0" smtClean="0"/>
                        <a:t>High School Graduation</a:t>
                      </a:r>
                      <a:r>
                        <a:rPr lang="en-US" baseline="0" dirty="0" smtClean="0"/>
                        <a:t> rate (%)</a:t>
                      </a:r>
                      <a:endParaRPr lang="en-US" dirty="0"/>
                    </a:p>
                  </a:txBody>
                  <a:tcPr/>
                </a:tc>
                <a:tc>
                  <a:txBody>
                    <a:bodyPr/>
                    <a:lstStyle/>
                    <a:p>
                      <a:pPr algn="ctr"/>
                      <a:r>
                        <a:rPr lang="en-US" dirty="0" smtClean="0"/>
                        <a:t>81.8</a:t>
                      </a:r>
                      <a:endParaRPr lang="en-US" dirty="0"/>
                    </a:p>
                  </a:txBody>
                  <a:tcPr/>
                </a:tc>
                <a:tc>
                  <a:txBody>
                    <a:bodyPr/>
                    <a:lstStyle/>
                    <a:p>
                      <a:pPr algn="ctr"/>
                      <a:r>
                        <a:rPr lang="en-US" dirty="0" smtClean="0"/>
                        <a:t>87.8</a:t>
                      </a:r>
                      <a:endParaRPr lang="en-US" dirty="0"/>
                    </a:p>
                  </a:txBody>
                  <a:tcPr/>
                </a:tc>
                <a:tc>
                  <a:txBody>
                    <a:bodyPr/>
                    <a:lstStyle/>
                    <a:p>
                      <a:pPr algn="ctr"/>
                      <a:r>
                        <a:rPr lang="en-US" dirty="0" smtClean="0"/>
                        <a:t>21</a:t>
                      </a:r>
                      <a:endParaRPr lang="en-US" dirty="0"/>
                    </a:p>
                  </a:txBody>
                  <a:tcPr/>
                </a:tc>
              </a:tr>
              <a:tr h="711200">
                <a:tc>
                  <a:txBody>
                    <a:bodyPr/>
                    <a:lstStyle/>
                    <a:p>
                      <a:pPr algn="ctr"/>
                      <a:r>
                        <a:rPr lang="en-US" dirty="0" smtClean="0"/>
                        <a:t>Level of Education (%)</a:t>
                      </a:r>
                      <a:endParaRPr lang="en-US" dirty="0"/>
                    </a:p>
                  </a:txBody>
                  <a:tcPr/>
                </a:tc>
                <a:tc>
                  <a:txBody>
                    <a:bodyPr/>
                    <a:lstStyle/>
                    <a:p>
                      <a:pPr algn="ctr"/>
                      <a:r>
                        <a:rPr lang="en-US" dirty="0" smtClean="0"/>
                        <a:t>74.9</a:t>
                      </a:r>
                      <a:endParaRPr lang="en-US" dirty="0"/>
                    </a:p>
                  </a:txBody>
                  <a:tcPr/>
                </a:tc>
                <a:tc>
                  <a:txBody>
                    <a:bodyPr/>
                    <a:lstStyle/>
                    <a:p>
                      <a:pPr algn="ctr"/>
                      <a:r>
                        <a:rPr lang="en-US" dirty="0" smtClean="0"/>
                        <a:t>84.9</a:t>
                      </a:r>
                      <a:endParaRPr lang="en-US" dirty="0"/>
                    </a:p>
                  </a:txBody>
                  <a:tcPr/>
                </a:tc>
                <a:tc>
                  <a:txBody>
                    <a:bodyPr/>
                    <a:lstStyle/>
                    <a:p>
                      <a:pPr algn="ctr"/>
                      <a:r>
                        <a:rPr lang="en-US" dirty="0" smtClean="0"/>
                        <a:t>4</a:t>
                      </a:r>
                      <a:endParaRPr lang="en-US" dirty="0"/>
                    </a:p>
                  </a:txBody>
                  <a:tcPr/>
                </a:tc>
              </a:tr>
              <a:tr h="711200">
                <a:tc>
                  <a:txBody>
                    <a:bodyPr/>
                    <a:lstStyle/>
                    <a:p>
                      <a:pPr algn="ctr"/>
                      <a:r>
                        <a:rPr lang="en-US" dirty="0" smtClean="0"/>
                        <a:t>Unemployment (%)</a:t>
                      </a:r>
                      <a:endParaRPr lang="en-US" dirty="0"/>
                    </a:p>
                  </a:txBody>
                  <a:tcPr/>
                </a:tc>
                <a:tc>
                  <a:txBody>
                    <a:bodyPr/>
                    <a:lstStyle/>
                    <a:p>
                      <a:pPr algn="ctr"/>
                      <a:r>
                        <a:rPr lang="en-US" dirty="0" smtClean="0"/>
                        <a:t>5.6</a:t>
                      </a:r>
                      <a:endParaRPr lang="en-US" dirty="0"/>
                    </a:p>
                  </a:txBody>
                  <a:tcPr/>
                </a:tc>
                <a:tc>
                  <a:txBody>
                    <a:bodyPr/>
                    <a:lstStyle/>
                    <a:p>
                      <a:pPr algn="ctr"/>
                      <a:r>
                        <a:rPr lang="en-US" dirty="0" smtClean="0"/>
                        <a:t>3.9</a:t>
                      </a:r>
                      <a:endParaRPr lang="en-US" dirty="0"/>
                    </a:p>
                  </a:txBody>
                  <a:tcPr/>
                </a:tc>
                <a:tc>
                  <a:txBody>
                    <a:bodyPr/>
                    <a:lstStyle/>
                    <a:p>
                      <a:pPr algn="ctr"/>
                      <a:r>
                        <a:rPr lang="en-US" dirty="0" smtClean="0"/>
                        <a:t>3</a:t>
                      </a:r>
                      <a:endParaRPr lang="en-US" dirty="0"/>
                    </a:p>
                  </a:txBody>
                  <a:tcPr/>
                </a:tc>
              </a:tr>
              <a:tr h="711200">
                <a:tc>
                  <a:txBody>
                    <a:bodyPr/>
                    <a:lstStyle/>
                    <a:p>
                      <a:pPr algn="ctr"/>
                      <a:r>
                        <a:rPr lang="en-US" dirty="0" smtClean="0"/>
                        <a:t>Children (age 0-17) in poverty ratio (%)</a:t>
                      </a:r>
                      <a:endParaRPr lang="en-US" dirty="0"/>
                    </a:p>
                  </a:txBody>
                  <a:tcPr/>
                </a:tc>
                <a:tc>
                  <a:txBody>
                    <a:bodyPr/>
                    <a:lstStyle/>
                    <a:p>
                      <a:pPr algn="ctr"/>
                      <a:r>
                        <a:rPr lang="en-US" dirty="0" smtClean="0"/>
                        <a:t>19.2</a:t>
                      </a:r>
                      <a:endParaRPr lang="en-US" dirty="0"/>
                    </a:p>
                  </a:txBody>
                  <a:tcPr/>
                </a:tc>
                <a:tc>
                  <a:txBody>
                    <a:bodyPr/>
                    <a:lstStyle/>
                    <a:p>
                      <a:pPr algn="ctr"/>
                      <a:r>
                        <a:rPr lang="en-US" dirty="0" smtClean="0"/>
                        <a:t>11.5</a:t>
                      </a:r>
                      <a:endParaRPr lang="en-US" dirty="0"/>
                    </a:p>
                  </a:txBody>
                  <a:tcPr/>
                </a:tc>
                <a:tc>
                  <a:txBody>
                    <a:bodyPr/>
                    <a:lstStyle/>
                    <a:p>
                      <a:pPr algn="ctr"/>
                      <a:r>
                        <a:rPr lang="en-US" dirty="0" smtClean="0"/>
                        <a:t>3</a:t>
                      </a:r>
                      <a:endParaRPr lang="en-US" dirty="0"/>
                    </a:p>
                  </a:txBody>
                  <a:tcPr/>
                </a:tc>
              </a:tr>
              <a:tr h="711200">
                <a:tc>
                  <a:txBody>
                    <a:bodyPr/>
                    <a:lstStyle/>
                    <a:p>
                      <a:pPr algn="ctr"/>
                      <a:r>
                        <a:rPr lang="en-US" dirty="0" smtClean="0"/>
                        <a:t>Divorce rate (per 100,000)</a:t>
                      </a:r>
                      <a:endParaRPr lang="en-US" dirty="0"/>
                    </a:p>
                  </a:txBody>
                  <a:tcPr/>
                </a:tc>
                <a:tc>
                  <a:txBody>
                    <a:bodyPr/>
                    <a:lstStyle/>
                    <a:p>
                      <a:pPr algn="ctr"/>
                      <a:r>
                        <a:rPr lang="en-US" dirty="0" smtClean="0"/>
                        <a:t>5.4</a:t>
                      </a:r>
                      <a:endParaRPr lang="en-US" dirty="0"/>
                    </a:p>
                  </a:txBody>
                  <a:tcPr/>
                </a:tc>
                <a:tc>
                  <a:txBody>
                    <a:bodyPr/>
                    <a:lstStyle/>
                    <a:p>
                      <a:pPr algn="ctr"/>
                      <a:r>
                        <a:rPr lang="en-US" dirty="0" smtClean="0"/>
                        <a:t>5.7</a:t>
                      </a:r>
                      <a:endParaRPr lang="en-US" dirty="0"/>
                    </a:p>
                  </a:txBody>
                  <a:tcPr/>
                </a:tc>
                <a:tc>
                  <a:txBody>
                    <a:bodyPr/>
                    <a:lstStyle/>
                    <a:p>
                      <a:pPr algn="ctr"/>
                      <a:r>
                        <a:rPr lang="en-US" dirty="0" smtClean="0"/>
                        <a:t>65</a:t>
                      </a:r>
                      <a:endParaRPr lang="en-US" dirty="0"/>
                    </a:p>
                  </a:txBody>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Environment</a:t>
            </a:r>
            <a:endParaRPr lang="en-US" dirty="0"/>
          </a:p>
        </p:txBody>
      </p:sp>
      <p:graphicFrame>
        <p:nvGraphicFramePr>
          <p:cNvPr id="4" name="Content Placeholder 3"/>
          <p:cNvGraphicFramePr>
            <a:graphicFrameLocks noGrp="1"/>
          </p:cNvGraphicFramePr>
          <p:nvPr>
            <p:ph sz="quarter" idx="1"/>
          </p:nvPr>
        </p:nvGraphicFramePr>
        <p:xfrm>
          <a:off x="612775" y="1600200"/>
          <a:ext cx="8153400" cy="5036820"/>
        </p:xfrm>
        <a:graphic>
          <a:graphicData uri="http://schemas.openxmlformats.org/drawingml/2006/table">
            <a:tbl>
              <a:tblPr firstRow="1" bandRow="1">
                <a:tableStyleId>{5C22544A-7EE6-4342-B048-85BDC9FD1C3A}</a:tableStyleId>
              </a:tblPr>
              <a:tblGrid>
                <a:gridCol w="3730625"/>
                <a:gridCol w="1676400"/>
                <a:gridCol w="1676400"/>
                <a:gridCol w="1069975"/>
              </a:tblGrid>
              <a:tr h="619125">
                <a:tc>
                  <a:txBody>
                    <a:bodyPr/>
                    <a:lstStyle/>
                    <a:p>
                      <a:pPr algn="ctr"/>
                      <a:endParaRPr lang="en-US" dirty="0"/>
                    </a:p>
                  </a:txBody>
                  <a:tcPr/>
                </a:tc>
                <a:tc>
                  <a:txBody>
                    <a:bodyPr/>
                    <a:lstStyle/>
                    <a:p>
                      <a:pPr algn="ctr"/>
                      <a:r>
                        <a:rPr lang="en-US" dirty="0" smtClean="0"/>
                        <a:t>Tennessee</a:t>
                      </a:r>
                      <a:endParaRPr lang="en-US" dirty="0"/>
                    </a:p>
                  </a:txBody>
                  <a:tcPr/>
                </a:tc>
                <a:tc>
                  <a:txBody>
                    <a:bodyPr/>
                    <a:lstStyle/>
                    <a:p>
                      <a:pPr algn="ctr"/>
                      <a:r>
                        <a:rPr lang="en-US" dirty="0" smtClean="0"/>
                        <a:t>Rutherford County</a:t>
                      </a:r>
                      <a:endParaRPr lang="en-US" dirty="0"/>
                    </a:p>
                  </a:txBody>
                  <a:tcPr/>
                </a:tc>
                <a:tc>
                  <a:txBody>
                    <a:bodyPr/>
                    <a:lstStyle/>
                    <a:p>
                      <a:pPr algn="ctr"/>
                      <a:r>
                        <a:rPr lang="en-US" dirty="0" smtClean="0"/>
                        <a:t>Rank</a:t>
                      </a:r>
                      <a:endParaRPr lang="en-US" dirty="0"/>
                    </a:p>
                  </a:txBody>
                  <a:tcPr/>
                </a:tc>
              </a:tr>
              <a:tr h="619125">
                <a:tc>
                  <a:txBody>
                    <a:bodyPr/>
                    <a:lstStyle/>
                    <a:p>
                      <a:pPr algn="ctr"/>
                      <a:r>
                        <a:rPr lang="en-US" dirty="0" smtClean="0"/>
                        <a:t>Air Quality cancer</a:t>
                      </a:r>
                      <a:r>
                        <a:rPr lang="en-US" baseline="0" dirty="0" smtClean="0"/>
                        <a:t> risk </a:t>
                      </a:r>
                    </a:p>
                    <a:p>
                      <a:pPr algn="ctr"/>
                      <a:r>
                        <a:rPr lang="en-US" baseline="0" dirty="0" smtClean="0"/>
                        <a:t>(per 1,000,000)</a:t>
                      </a:r>
                      <a:endParaRPr lang="en-US" dirty="0"/>
                    </a:p>
                  </a:txBody>
                  <a:tcPr/>
                </a:tc>
                <a:tc>
                  <a:txBody>
                    <a:bodyPr/>
                    <a:lstStyle/>
                    <a:p>
                      <a:pPr algn="ctr"/>
                      <a:r>
                        <a:rPr lang="en-US" dirty="0" smtClean="0"/>
                        <a:t>0.0</a:t>
                      </a:r>
                      <a:endParaRPr lang="en-US" dirty="0"/>
                    </a:p>
                  </a:txBody>
                  <a:tcPr/>
                </a:tc>
                <a:tc>
                  <a:txBody>
                    <a:bodyPr/>
                    <a:lstStyle/>
                    <a:p>
                      <a:pPr algn="ctr"/>
                      <a:r>
                        <a:rPr lang="en-US" dirty="0" smtClean="0"/>
                        <a:t>0.0</a:t>
                      </a:r>
                      <a:endParaRPr lang="en-US" dirty="0"/>
                    </a:p>
                  </a:txBody>
                  <a:tcPr/>
                </a:tc>
                <a:tc>
                  <a:txBody>
                    <a:bodyPr/>
                    <a:lstStyle/>
                    <a:p>
                      <a:pPr algn="ctr"/>
                      <a:r>
                        <a:rPr lang="en-US" dirty="0" smtClean="0"/>
                        <a:t>81</a:t>
                      </a:r>
                      <a:endParaRPr lang="en-US" dirty="0"/>
                    </a:p>
                  </a:txBody>
                  <a:tcPr/>
                </a:tc>
              </a:tr>
              <a:tr h="619125">
                <a:tc>
                  <a:txBody>
                    <a:bodyPr/>
                    <a:lstStyle/>
                    <a:p>
                      <a:pPr algn="ctr"/>
                      <a:r>
                        <a:rPr lang="en-US" dirty="0" smtClean="0"/>
                        <a:t>Air</a:t>
                      </a:r>
                      <a:r>
                        <a:rPr lang="en-US" baseline="0" dirty="0" smtClean="0"/>
                        <a:t> Quality hazard index</a:t>
                      </a:r>
                    </a:p>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smtClean="0"/>
                        <a:t>(per 1,000,000)</a:t>
                      </a:r>
                      <a:endParaRPr lang="en-US" dirty="0" smtClean="0"/>
                    </a:p>
                  </a:txBody>
                  <a:tcPr/>
                </a:tc>
                <a:tc>
                  <a:txBody>
                    <a:bodyPr/>
                    <a:lstStyle/>
                    <a:p>
                      <a:pPr algn="ctr"/>
                      <a:r>
                        <a:rPr lang="en-US" dirty="0" smtClean="0"/>
                        <a:t>3.3</a:t>
                      </a:r>
                      <a:endParaRPr lang="en-US" dirty="0"/>
                    </a:p>
                  </a:txBody>
                  <a:tcPr/>
                </a:tc>
                <a:tc>
                  <a:txBody>
                    <a:bodyPr/>
                    <a:lstStyle/>
                    <a:p>
                      <a:pPr algn="ctr"/>
                      <a:r>
                        <a:rPr lang="en-US" dirty="0" smtClean="0"/>
                        <a:t>2.9</a:t>
                      </a:r>
                      <a:endParaRPr lang="en-US" dirty="0"/>
                    </a:p>
                  </a:txBody>
                  <a:tcPr/>
                </a:tc>
                <a:tc>
                  <a:txBody>
                    <a:bodyPr/>
                    <a:lstStyle/>
                    <a:p>
                      <a:pPr algn="ctr"/>
                      <a:r>
                        <a:rPr lang="en-US" dirty="0" smtClean="0"/>
                        <a:t>83</a:t>
                      </a:r>
                      <a:endParaRPr lang="en-US" dirty="0"/>
                    </a:p>
                  </a:txBody>
                  <a:tcPr/>
                </a:tc>
              </a:tr>
              <a:tr h="619125">
                <a:tc>
                  <a:txBody>
                    <a:bodyPr/>
                    <a:lstStyle/>
                    <a:p>
                      <a:pPr algn="ctr"/>
                      <a:r>
                        <a:rPr lang="en-US" dirty="0" smtClean="0"/>
                        <a:t>Air Quality-fine</a:t>
                      </a:r>
                      <a:r>
                        <a:rPr lang="en-US" baseline="0" dirty="0" smtClean="0"/>
                        <a:t> particulate matter in air (Mg/m3)</a:t>
                      </a:r>
                      <a:endParaRPr lang="en-US" dirty="0"/>
                    </a:p>
                  </a:txBody>
                  <a:tcPr/>
                </a:tc>
                <a:tc>
                  <a:txBody>
                    <a:bodyPr/>
                    <a:lstStyle/>
                    <a:p>
                      <a:pPr algn="ctr"/>
                      <a:r>
                        <a:rPr lang="en-US" dirty="0" smtClean="0"/>
                        <a:t>13.5</a:t>
                      </a:r>
                      <a:endParaRPr lang="en-US" dirty="0"/>
                    </a:p>
                  </a:txBody>
                  <a:tcPr/>
                </a:tc>
                <a:tc>
                  <a:txBody>
                    <a:bodyPr/>
                    <a:lstStyle/>
                    <a:p>
                      <a:pPr algn="ctr"/>
                      <a:r>
                        <a:rPr lang="en-US" dirty="0" smtClean="0"/>
                        <a:t>13.2</a:t>
                      </a:r>
                      <a:endParaRPr lang="en-US" dirty="0"/>
                    </a:p>
                  </a:txBody>
                  <a:tcPr/>
                </a:tc>
                <a:tc>
                  <a:txBody>
                    <a:bodyPr/>
                    <a:lstStyle/>
                    <a:p>
                      <a:pPr algn="ctr"/>
                      <a:r>
                        <a:rPr lang="en-US" dirty="0" smtClean="0"/>
                        <a:t>23</a:t>
                      </a:r>
                      <a:endParaRPr lang="en-US" dirty="0"/>
                    </a:p>
                  </a:txBody>
                  <a:tcPr/>
                </a:tc>
              </a:tr>
              <a:tr h="619125">
                <a:tc>
                  <a:txBody>
                    <a:bodyPr/>
                    <a:lstStyle/>
                    <a:p>
                      <a:pPr algn="ctr"/>
                      <a:r>
                        <a:rPr lang="en-US" dirty="0" smtClean="0"/>
                        <a:t>Ozone Level (ppd)</a:t>
                      </a:r>
                      <a:endParaRPr lang="en-US" dirty="0"/>
                    </a:p>
                  </a:txBody>
                  <a:tcPr/>
                </a:tc>
                <a:tc>
                  <a:txBody>
                    <a:bodyPr/>
                    <a:lstStyle/>
                    <a:p>
                      <a:pPr algn="ctr"/>
                      <a:r>
                        <a:rPr lang="en-US" dirty="0" smtClean="0"/>
                        <a:t>0.1</a:t>
                      </a:r>
                      <a:endParaRPr lang="en-US" dirty="0"/>
                    </a:p>
                  </a:txBody>
                  <a:tcPr/>
                </a:tc>
                <a:tc>
                  <a:txBody>
                    <a:bodyPr/>
                    <a:lstStyle/>
                    <a:p>
                      <a:pPr algn="ctr"/>
                      <a:r>
                        <a:rPr lang="en-US" dirty="0" smtClean="0"/>
                        <a:t>0.1</a:t>
                      </a:r>
                      <a:endParaRPr lang="en-US" dirty="0"/>
                    </a:p>
                  </a:txBody>
                  <a:tcPr/>
                </a:tc>
                <a:tc>
                  <a:txBody>
                    <a:bodyPr/>
                    <a:lstStyle/>
                    <a:p>
                      <a:pPr algn="ctr"/>
                      <a:r>
                        <a:rPr lang="en-US" dirty="0" smtClean="0"/>
                        <a:t>72</a:t>
                      </a:r>
                      <a:endParaRPr lang="en-US" dirty="0"/>
                    </a:p>
                  </a:txBody>
                  <a:tcPr/>
                </a:tc>
              </a:tr>
              <a:tr h="619125">
                <a:tc>
                  <a:txBody>
                    <a:bodyPr/>
                    <a:lstStyle/>
                    <a:p>
                      <a:pPr algn="ctr"/>
                      <a:r>
                        <a:rPr lang="en-US" dirty="0" smtClean="0"/>
                        <a:t>Nitrate levels in water &gt;2 (%)</a:t>
                      </a:r>
                      <a:endParaRPr lang="en-US" dirty="0"/>
                    </a:p>
                  </a:txBody>
                  <a:tcPr/>
                </a:tc>
                <a:tc>
                  <a:txBody>
                    <a:bodyPr/>
                    <a:lstStyle/>
                    <a:p>
                      <a:pPr algn="ctr"/>
                      <a:r>
                        <a:rPr lang="en-US" dirty="0" smtClean="0"/>
                        <a:t>3.3</a:t>
                      </a:r>
                      <a:endParaRPr lang="en-US" dirty="0"/>
                    </a:p>
                  </a:txBody>
                  <a:tcPr/>
                </a:tc>
                <a:tc>
                  <a:txBody>
                    <a:bodyPr/>
                    <a:lstStyle/>
                    <a:p>
                      <a:pPr algn="ctr"/>
                      <a:r>
                        <a:rPr lang="en-US" dirty="0" smtClean="0"/>
                        <a:t>2.7</a:t>
                      </a:r>
                      <a:endParaRPr lang="en-US" dirty="0"/>
                    </a:p>
                  </a:txBody>
                  <a:tcPr/>
                </a:tc>
                <a:tc>
                  <a:txBody>
                    <a:bodyPr/>
                    <a:lstStyle/>
                    <a:p>
                      <a:pPr algn="ctr"/>
                      <a:r>
                        <a:rPr lang="en-US" dirty="0" smtClean="0"/>
                        <a:t>52</a:t>
                      </a:r>
                      <a:endParaRPr lang="en-US" dirty="0"/>
                    </a:p>
                  </a:txBody>
                  <a:tcPr/>
                </a:tc>
              </a:tr>
              <a:tr h="619125">
                <a:tc>
                  <a:txBody>
                    <a:bodyPr/>
                    <a:lstStyle/>
                    <a:p>
                      <a:pPr algn="ctr"/>
                      <a:r>
                        <a:rPr lang="en-US" dirty="0" smtClean="0"/>
                        <a:t>Pre-1950 housing (%)</a:t>
                      </a:r>
                      <a:endParaRPr lang="en-US" dirty="0"/>
                    </a:p>
                  </a:txBody>
                  <a:tcPr/>
                </a:tc>
                <a:tc>
                  <a:txBody>
                    <a:bodyPr/>
                    <a:lstStyle/>
                    <a:p>
                      <a:pPr algn="ctr"/>
                      <a:r>
                        <a:rPr lang="en-US" dirty="0" smtClean="0"/>
                        <a:t>14.5</a:t>
                      </a:r>
                      <a:endParaRPr lang="en-US" dirty="0"/>
                    </a:p>
                  </a:txBody>
                  <a:tcPr/>
                </a:tc>
                <a:tc>
                  <a:txBody>
                    <a:bodyPr/>
                    <a:lstStyle/>
                    <a:p>
                      <a:pPr algn="ctr"/>
                      <a:r>
                        <a:rPr lang="en-US" dirty="0" smtClean="0"/>
                        <a:t>6.3</a:t>
                      </a:r>
                      <a:endParaRPr lang="en-US" dirty="0"/>
                    </a:p>
                  </a:txBody>
                  <a:tcPr/>
                </a:tc>
                <a:tc>
                  <a:txBody>
                    <a:bodyPr/>
                    <a:lstStyle/>
                    <a:p>
                      <a:pPr algn="ctr"/>
                      <a:r>
                        <a:rPr lang="en-US" dirty="0" smtClean="0"/>
                        <a:t>2</a:t>
                      </a:r>
                      <a:endParaRPr lang="en-US" dirty="0"/>
                    </a:p>
                  </a:txBody>
                  <a:tcPr/>
                </a:tc>
              </a:tr>
              <a:tr h="619125">
                <a:tc>
                  <a:txBody>
                    <a:bodyPr/>
                    <a:lstStyle/>
                    <a:p>
                      <a:pPr algn="ctr"/>
                      <a:r>
                        <a:rPr lang="en-US" dirty="0" smtClean="0"/>
                        <a:t>Lead poisoned</a:t>
                      </a:r>
                      <a:r>
                        <a:rPr lang="en-US" baseline="0" dirty="0" smtClean="0"/>
                        <a:t> children (%)</a:t>
                      </a:r>
                      <a:endParaRPr lang="en-US" dirty="0"/>
                    </a:p>
                  </a:txBody>
                  <a:tcPr/>
                </a:tc>
                <a:tc>
                  <a:txBody>
                    <a:bodyPr/>
                    <a:lstStyle/>
                    <a:p>
                      <a:pPr algn="ctr"/>
                      <a:r>
                        <a:rPr lang="en-US" dirty="0" smtClean="0"/>
                        <a:t>0.5</a:t>
                      </a:r>
                      <a:endParaRPr lang="en-US" dirty="0"/>
                    </a:p>
                  </a:txBody>
                  <a:tcPr/>
                </a:tc>
                <a:tc>
                  <a:txBody>
                    <a:bodyPr/>
                    <a:lstStyle/>
                    <a:p>
                      <a:pPr algn="ctr"/>
                      <a:r>
                        <a:rPr lang="en-US" dirty="0" smtClean="0"/>
                        <a:t>0.0</a:t>
                      </a:r>
                      <a:endParaRPr lang="en-US" dirty="0"/>
                    </a:p>
                  </a:txBody>
                  <a:tcPr/>
                </a:tc>
                <a:tc>
                  <a:txBody>
                    <a:bodyPr/>
                    <a:lstStyle/>
                    <a:p>
                      <a:pPr algn="ctr"/>
                      <a:r>
                        <a:rPr lang="en-US" dirty="0" smtClean="0"/>
                        <a:t>1</a:t>
                      </a:r>
                      <a:endParaRPr lang="en-US" dirty="0"/>
                    </a:p>
                  </a:txBody>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Rank</a:t>
            </a:r>
            <a:endParaRPr lang="en-US" dirty="0"/>
          </a:p>
        </p:txBody>
      </p:sp>
      <p:sp>
        <p:nvSpPr>
          <p:cNvPr id="3" name="Content Placeholder 2"/>
          <p:cNvSpPr>
            <a:spLocks noGrp="1"/>
          </p:cNvSpPr>
          <p:nvPr>
            <p:ph sz="quarter" idx="1"/>
          </p:nvPr>
        </p:nvSpPr>
        <p:spPr/>
        <p:txBody>
          <a:bodyPr/>
          <a:lstStyle/>
          <a:p>
            <a:r>
              <a:rPr lang="en-US" dirty="0" smtClean="0"/>
              <a:t>Rutherford County is currently ranked as the 3</a:t>
            </a:r>
            <a:r>
              <a:rPr lang="en-US" baseline="30000" dirty="0" smtClean="0"/>
              <a:t>rd</a:t>
            </a:r>
            <a:r>
              <a:rPr lang="en-US" dirty="0" smtClean="0"/>
              <a:t> healthiest out of the 95 counties.</a:t>
            </a:r>
            <a:endParaRPr lang="en-US" dirty="0"/>
          </a:p>
        </p:txBody>
      </p:sp>
      <p:pic>
        <p:nvPicPr>
          <p:cNvPr id="4" name="Picture 3" descr="MTMC100.jpg"/>
          <p:cNvPicPr>
            <a:picLocks noChangeAspect="1"/>
          </p:cNvPicPr>
          <p:nvPr/>
        </p:nvPicPr>
        <p:blipFill>
          <a:blip r:embed="rId2"/>
          <a:stretch>
            <a:fillRect/>
          </a:stretch>
        </p:blipFill>
        <p:spPr>
          <a:xfrm>
            <a:off x="228600" y="2819400"/>
            <a:ext cx="4419600" cy="2590800"/>
          </a:xfrm>
          <a:prstGeom prst="rect">
            <a:avLst/>
          </a:prstGeom>
        </p:spPr>
      </p:pic>
      <p:pic>
        <p:nvPicPr>
          <p:cNvPr id="5" name="Picture 4" descr="Full8146.gif"/>
          <p:cNvPicPr>
            <a:picLocks noChangeAspect="1"/>
          </p:cNvPicPr>
          <p:nvPr/>
        </p:nvPicPr>
        <p:blipFill>
          <a:blip r:embed="rId3"/>
          <a:stretch>
            <a:fillRect/>
          </a:stretch>
        </p:blipFill>
        <p:spPr>
          <a:xfrm>
            <a:off x="4724400" y="3886200"/>
            <a:ext cx="4191000" cy="2676525"/>
          </a:xfrm>
          <a:prstGeom prst="rect">
            <a:avLst/>
          </a:prstGeo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Mortality Rank</a:t>
            </a:r>
            <a:endParaRPr lang="en-US" dirty="0"/>
          </a:p>
        </p:txBody>
      </p:sp>
      <p:sp>
        <p:nvSpPr>
          <p:cNvPr id="3" name="Content Placeholder 2"/>
          <p:cNvSpPr>
            <a:spLocks noGrp="1"/>
          </p:cNvSpPr>
          <p:nvPr>
            <p:ph sz="quarter" idx="1"/>
          </p:nvPr>
        </p:nvSpPr>
        <p:spPr/>
        <p:txBody>
          <a:bodyPr/>
          <a:lstStyle/>
          <a:p>
            <a:r>
              <a:rPr lang="en-US" dirty="0" smtClean="0"/>
              <a:t>The mortality index measures levels or premature death indicated by years of potential life lost per 100,000 individuals.</a:t>
            </a:r>
          </a:p>
          <a:p>
            <a:r>
              <a:rPr lang="en-US" dirty="0" smtClean="0"/>
              <a:t>At 6,874, Rutherford County ranks 4</a:t>
            </a:r>
            <a:r>
              <a:rPr lang="en-US" baseline="30000" dirty="0" smtClean="0"/>
              <a:t>th</a:t>
            </a:r>
            <a:r>
              <a:rPr lang="en-US" dirty="0" smtClean="0"/>
              <a:t> in the state and better than the national average.</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of Rutherford County</a:t>
            </a:r>
            <a:endParaRPr lang="en-US" dirty="0"/>
          </a:p>
        </p:txBody>
      </p:sp>
      <p:sp>
        <p:nvSpPr>
          <p:cNvPr id="3" name="Content Placeholder 2"/>
          <p:cNvSpPr>
            <a:spLocks noGrp="1"/>
          </p:cNvSpPr>
          <p:nvPr>
            <p:ph sz="quarter" idx="1"/>
          </p:nvPr>
        </p:nvSpPr>
        <p:spPr/>
        <p:txBody>
          <a:bodyPr/>
          <a:lstStyle/>
          <a:p>
            <a:r>
              <a:rPr lang="en-US" dirty="0" smtClean="0"/>
              <a:t>Biennial mammography</a:t>
            </a:r>
          </a:p>
          <a:p>
            <a:r>
              <a:rPr lang="en-US" dirty="0" smtClean="0"/>
              <a:t>Smoking during pregnancy</a:t>
            </a:r>
          </a:p>
          <a:p>
            <a:r>
              <a:rPr lang="en-US" dirty="0" smtClean="0"/>
              <a:t>Binge drinking</a:t>
            </a:r>
          </a:p>
          <a:p>
            <a:r>
              <a:rPr lang="en-US" dirty="0" smtClean="0"/>
              <a:t>Level of education</a:t>
            </a:r>
          </a:p>
          <a:p>
            <a:r>
              <a:rPr lang="en-US" dirty="0" smtClean="0"/>
              <a:t>Children in poverty</a:t>
            </a:r>
          </a:p>
          <a:p>
            <a:r>
              <a:rPr lang="en-US" dirty="0" smtClean="0"/>
              <a:t>Pre-1950 housing</a:t>
            </a:r>
          </a:p>
          <a:p>
            <a:r>
              <a:rPr lang="en-US" dirty="0" smtClean="0"/>
              <a:t>Lead poisoned children</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Challenges in Rutherford County</a:t>
            </a:r>
            <a:endParaRPr lang="en-US" dirty="0"/>
          </a:p>
        </p:txBody>
      </p:sp>
      <p:sp>
        <p:nvSpPr>
          <p:cNvPr id="3" name="Content Placeholder 2"/>
          <p:cNvSpPr>
            <a:spLocks noGrp="1"/>
          </p:cNvSpPr>
          <p:nvPr>
            <p:ph sz="quarter" idx="1"/>
          </p:nvPr>
        </p:nvSpPr>
        <p:spPr/>
        <p:txBody>
          <a:bodyPr/>
          <a:lstStyle/>
          <a:p>
            <a:r>
              <a:rPr lang="en-US" dirty="0" smtClean="0"/>
              <a:t>Health insurance coverage</a:t>
            </a:r>
          </a:p>
          <a:p>
            <a:r>
              <a:rPr lang="en-US" dirty="0" smtClean="0"/>
              <a:t>Influenza vaccinations</a:t>
            </a:r>
          </a:p>
          <a:p>
            <a:r>
              <a:rPr lang="en-US" dirty="0" smtClean="0"/>
              <a:t>Diabetic eye examinations</a:t>
            </a:r>
          </a:p>
          <a:p>
            <a:r>
              <a:rPr lang="en-US" dirty="0" smtClean="0"/>
              <a:t>Overweight/obesity</a:t>
            </a:r>
          </a:p>
          <a:p>
            <a:r>
              <a:rPr lang="en-US" dirty="0" smtClean="0"/>
              <a:t>Air quality indicators</a:t>
            </a:r>
          </a:p>
          <a:p>
            <a:r>
              <a:rPr lang="en-US" dirty="0" smtClean="0"/>
              <a:t>Ozone level</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10600" cy="990600"/>
          </a:xfrm>
        </p:spPr>
        <p:txBody>
          <a:bodyPr>
            <a:normAutofit/>
          </a:bodyPr>
          <a:lstStyle/>
          <a:p>
            <a:r>
              <a:rPr lang="en-US" sz="3600" dirty="0" smtClean="0"/>
              <a:t>Crime Rates in Rutherford County (2005)</a:t>
            </a:r>
            <a:endParaRPr lang="en-US" sz="3600" dirty="0"/>
          </a:p>
        </p:txBody>
      </p:sp>
      <p:sp>
        <p:nvSpPr>
          <p:cNvPr id="3" name="Content Placeholder 2"/>
          <p:cNvSpPr>
            <a:spLocks noGrp="1"/>
          </p:cNvSpPr>
          <p:nvPr>
            <p:ph sz="quarter" idx="1"/>
          </p:nvPr>
        </p:nvSpPr>
        <p:spPr/>
        <p:txBody>
          <a:bodyPr>
            <a:normAutofit lnSpcReduction="10000"/>
          </a:bodyPr>
          <a:lstStyle/>
          <a:p>
            <a:r>
              <a:rPr lang="en-US" dirty="0" smtClean="0"/>
              <a:t>Offense Overview</a:t>
            </a:r>
          </a:p>
          <a:p>
            <a:pPr lvl="1"/>
            <a:r>
              <a:rPr lang="en-US" dirty="0" smtClean="0"/>
              <a:t>Offense Total: 3,994</a:t>
            </a:r>
          </a:p>
          <a:p>
            <a:pPr lvl="1"/>
            <a:r>
              <a:rPr lang="en-US" dirty="0" smtClean="0"/>
              <a:t>Number Cleared: 1,066</a:t>
            </a:r>
          </a:p>
          <a:p>
            <a:pPr lvl="1"/>
            <a:r>
              <a:rPr lang="en-US" dirty="0" smtClean="0"/>
              <a:t>Percent Cleared: 26.7%</a:t>
            </a:r>
          </a:p>
          <a:p>
            <a:r>
              <a:rPr lang="en-US" dirty="0" smtClean="0"/>
              <a:t>Arrest Overview</a:t>
            </a:r>
          </a:p>
          <a:p>
            <a:pPr lvl="1"/>
            <a:r>
              <a:rPr lang="en-US" dirty="0" smtClean="0"/>
              <a:t>Total Arrests: 5,636</a:t>
            </a:r>
          </a:p>
          <a:p>
            <a:pPr lvl="1"/>
            <a:r>
              <a:rPr lang="en-US" dirty="0" smtClean="0"/>
              <a:t>Adult Arrests: 5,025</a:t>
            </a:r>
          </a:p>
          <a:p>
            <a:pPr lvl="1"/>
            <a:r>
              <a:rPr lang="en-US" dirty="0" smtClean="0"/>
              <a:t>Juvenile Arrests: 611</a:t>
            </a:r>
          </a:p>
          <a:p>
            <a:pPr lvl="1"/>
            <a:r>
              <a:rPr lang="en-US" dirty="0" smtClean="0"/>
              <a:t>Arrests per 100,000 population: 2,683.5</a:t>
            </a:r>
          </a:p>
          <a:p>
            <a:pPr lvl="1"/>
            <a:r>
              <a:rPr lang="en-US" dirty="0" smtClean="0"/>
              <a:t>Average number of offenses/incidents: 1.10</a:t>
            </a:r>
            <a:endParaRPr lang="en-US" dirty="0"/>
          </a:p>
        </p:txBody>
      </p:sp>
      <p:pic>
        <p:nvPicPr>
          <p:cNvPr id="4" name="Picture 3" descr="2140941702_9e94b78dcc.jpg"/>
          <p:cNvPicPr>
            <a:picLocks noChangeAspect="1"/>
          </p:cNvPicPr>
          <p:nvPr/>
        </p:nvPicPr>
        <p:blipFill>
          <a:blip r:embed="rId2"/>
          <a:stretch>
            <a:fillRect/>
          </a:stretch>
        </p:blipFill>
        <p:spPr>
          <a:xfrm>
            <a:off x="4953000" y="1752600"/>
            <a:ext cx="3848100" cy="3276600"/>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458200" cy="990600"/>
          </a:xfrm>
        </p:spPr>
        <p:txBody>
          <a:bodyPr>
            <a:normAutofit fontScale="90000"/>
          </a:bodyPr>
          <a:lstStyle/>
          <a:p>
            <a:r>
              <a:rPr lang="en-US" dirty="0" smtClean="0"/>
              <a:t>Crime Rates in Murfreesboro (2005)</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Offense Overview</a:t>
            </a:r>
          </a:p>
          <a:p>
            <a:pPr lvl="1"/>
            <a:r>
              <a:rPr lang="en-US" dirty="0" smtClean="0"/>
              <a:t>Offense Total: 10,210</a:t>
            </a:r>
          </a:p>
          <a:p>
            <a:pPr lvl="1"/>
            <a:r>
              <a:rPr lang="en-US" dirty="0" smtClean="0"/>
              <a:t>Number Cleared: 1,945</a:t>
            </a:r>
          </a:p>
          <a:p>
            <a:pPr lvl="1"/>
            <a:r>
              <a:rPr lang="en-US" dirty="0" smtClean="0"/>
              <a:t>Percent Cleared: 19.0%</a:t>
            </a:r>
          </a:p>
          <a:p>
            <a:r>
              <a:rPr lang="en-US" dirty="0" smtClean="0"/>
              <a:t>Arrest Overview</a:t>
            </a:r>
          </a:p>
          <a:p>
            <a:pPr lvl="1"/>
            <a:r>
              <a:rPr lang="en-US" dirty="0" smtClean="0"/>
              <a:t>Total Arrests: 4,393</a:t>
            </a:r>
          </a:p>
          <a:p>
            <a:pPr lvl="1"/>
            <a:r>
              <a:rPr lang="en-US" dirty="0" smtClean="0"/>
              <a:t>Adult Arrests: 3,814</a:t>
            </a:r>
          </a:p>
          <a:p>
            <a:pPr lvl="1"/>
            <a:r>
              <a:rPr lang="en-US" dirty="0" smtClean="0"/>
              <a:t>Juvenile Arrests: 575</a:t>
            </a:r>
          </a:p>
          <a:p>
            <a:pPr lvl="1"/>
            <a:r>
              <a:rPr lang="en-US" dirty="0" smtClean="0"/>
              <a:t>Arrests per 100,000 population: 5389.5</a:t>
            </a:r>
          </a:p>
          <a:p>
            <a:pPr lvl="1"/>
            <a:r>
              <a:rPr lang="en-US" dirty="0" smtClean="0"/>
              <a:t>Average Number Offenses/Incident: 1.17</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Rutherford County: $69,038</a:t>
            </a:r>
          </a:p>
          <a:p>
            <a:r>
              <a:rPr lang="en-US" dirty="0" smtClean="0"/>
              <a:t>Murfreesboro: $68,044</a:t>
            </a:r>
            <a:endParaRPr lang="en-US" dirty="0"/>
          </a:p>
        </p:txBody>
      </p:sp>
      <p:sp>
        <p:nvSpPr>
          <p:cNvPr id="3" name="Title 2"/>
          <p:cNvSpPr>
            <a:spLocks noGrp="1"/>
          </p:cNvSpPr>
          <p:nvPr>
            <p:ph type="title"/>
          </p:nvPr>
        </p:nvSpPr>
        <p:spPr/>
        <p:txBody>
          <a:bodyPr/>
          <a:lstStyle/>
          <a:p>
            <a:r>
              <a:rPr lang="en-US" dirty="0" smtClean="0"/>
              <a:t>Average Household Income</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Unemployment</a:t>
            </a:r>
            <a:endParaRPr lang="en-US" dirty="0"/>
          </a:p>
        </p:txBody>
      </p:sp>
      <p:sp>
        <p:nvSpPr>
          <p:cNvPr id="3" name="Content Placeholder 2"/>
          <p:cNvSpPr>
            <a:spLocks noGrp="1"/>
          </p:cNvSpPr>
          <p:nvPr>
            <p:ph sz="quarter" idx="1"/>
          </p:nvPr>
        </p:nvSpPr>
        <p:spPr/>
        <p:txBody>
          <a:bodyPr/>
          <a:lstStyle/>
          <a:p>
            <a:r>
              <a:rPr lang="en-US" dirty="0" smtClean="0"/>
              <a:t>2006</a:t>
            </a:r>
          </a:p>
          <a:p>
            <a:r>
              <a:rPr lang="en-US" dirty="0" smtClean="0"/>
              <a:t>Rutherford County</a:t>
            </a:r>
          </a:p>
          <a:p>
            <a:pPr lvl="1"/>
            <a:r>
              <a:rPr lang="en-US" dirty="0" smtClean="0"/>
              <a:t>3.9%</a:t>
            </a:r>
          </a:p>
          <a:p>
            <a:r>
              <a:rPr lang="en-US" dirty="0" smtClean="0"/>
              <a:t>Tennessee</a:t>
            </a:r>
          </a:p>
          <a:p>
            <a:pPr lvl="1"/>
            <a:r>
              <a:rPr lang="en-US" dirty="0" smtClean="0"/>
              <a:t>5.1%</a:t>
            </a:r>
          </a:p>
          <a:p>
            <a:r>
              <a:rPr lang="en-US" dirty="0" smtClean="0"/>
              <a:t>United States</a:t>
            </a:r>
          </a:p>
          <a:p>
            <a:pPr lvl="1"/>
            <a:r>
              <a:rPr lang="en-US" dirty="0" smtClean="0"/>
              <a:t>4.6%</a:t>
            </a:r>
            <a:endParaRPr lang="en-US" dirty="0"/>
          </a:p>
        </p:txBody>
      </p:sp>
      <p:sp>
        <p:nvSpPr>
          <p:cNvPr id="4" name="Content Placeholder 3"/>
          <p:cNvSpPr>
            <a:spLocks noGrp="1"/>
          </p:cNvSpPr>
          <p:nvPr>
            <p:ph sz="quarter" idx="2"/>
          </p:nvPr>
        </p:nvSpPr>
        <p:spPr/>
        <p:txBody>
          <a:bodyPr/>
          <a:lstStyle/>
          <a:p>
            <a:r>
              <a:rPr lang="en-US" dirty="0" smtClean="0"/>
              <a:t>2005</a:t>
            </a:r>
          </a:p>
          <a:p>
            <a:r>
              <a:rPr lang="en-US" dirty="0" smtClean="0"/>
              <a:t>Rutherford County</a:t>
            </a:r>
          </a:p>
          <a:p>
            <a:pPr lvl="1"/>
            <a:r>
              <a:rPr lang="en-US" dirty="0" smtClean="0"/>
              <a:t>4.1%</a:t>
            </a:r>
          </a:p>
          <a:p>
            <a:r>
              <a:rPr lang="en-US" dirty="0" smtClean="0"/>
              <a:t>Tennessee</a:t>
            </a:r>
          </a:p>
          <a:p>
            <a:pPr lvl="1"/>
            <a:r>
              <a:rPr lang="en-US" dirty="0" smtClean="0"/>
              <a:t>5.6%</a:t>
            </a:r>
          </a:p>
          <a:p>
            <a:r>
              <a:rPr lang="en-US" dirty="0" smtClean="0"/>
              <a:t>United States</a:t>
            </a:r>
          </a:p>
          <a:p>
            <a:pPr lvl="1"/>
            <a:r>
              <a:rPr lang="en-US" dirty="0" smtClean="0"/>
              <a:t>5.0%</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Weather for Rutherford County</a:t>
            </a:r>
            <a:endParaRPr lang="en-US" sz="3600" dirty="0"/>
          </a:p>
        </p:txBody>
      </p:sp>
      <p:sp>
        <p:nvSpPr>
          <p:cNvPr id="3" name="Content Placeholder 2"/>
          <p:cNvSpPr>
            <a:spLocks noGrp="1"/>
          </p:cNvSpPr>
          <p:nvPr>
            <p:ph sz="quarter" idx="1"/>
          </p:nvPr>
        </p:nvSpPr>
        <p:spPr>
          <a:xfrm>
            <a:off x="457200" y="1600200"/>
            <a:ext cx="8458200" cy="4854608"/>
          </a:xfrm>
        </p:spPr>
        <p:txBody>
          <a:bodyPr>
            <a:normAutofit fontScale="92500" lnSpcReduction="10000"/>
          </a:bodyPr>
          <a:lstStyle/>
          <a:p>
            <a:r>
              <a:rPr lang="en-US" dirty="0" smtClean="0"/>
              <a:t>Annual Average Temp: 59.6 degrees</a:t>
            </a:r>
          </a:p>
          <a:p>
            <a:r>
              <a:rPr lang="en-US" dirty="0" smtClean="0"/>
              <a:t>Monthly Average High Temp: </a:t>
            </a:r>
          </a:p>
          <a:p>
            <a:pPr lvl="1"/>
            <a:r>
              <a:rPr lang="en-US" dirty="0" smtClean="0"/>
              <a:t>January: 45 degrees</a:t>
            </a:r>
          </a:p>
          <a:p>
            <a:pPr lvl="1"/>
            <a:r>
              <a:rPr lang="en-US" dirty="0" smtClean="0"/>
              <a:t>July: 89 degrees</a:t>
            </a:r>
          </a:p>
          <a:p>
            <a:r>
              <a:rPr lang="en-US" dirty="0" smtClean="0"/>
              <a:t>Monthly Average Low Temp:</a:t>
            </a:r>
          </a:p>
          <a:p>
            <a:pPr lvl="1"/>
            <a:r>
              <a:rPr lang="en-US" dirty="0" smtClean="0"/>
              <a:t>January: 25 degrees</a:t>
            </a:r>
          </a:p>
          <a:p>
            <a:pPr lvl="1"/>
            <a:r>
              <a:rPr lang="en-US" dirty="0" smtClean="0"/>
              <a:t>July: 67 degrees</a:t>
            </a:r>
          </a:p>
          <a:p>
            <a:r>
              <a:rPr lang="en-US" dirty="0" smtClean="0"/>
              <a:t>Annual Average Precipitation: 51.95 in.</a:t>
            </a:r>
          </a:p>
          <a:p>
            <a:r>
              <a:rPr lang="en-US" dirty="0" smtClean="0"/>
              <a:t>Annual Average Snowfall: 8.2 in</a:t>
            </a:r>
          </a:p>
          <a:p>
            <a:r>
              <a:rPr lang="en-US" dirty="0" smtClean="0"/>
              <a:t>Prevailing Winds: South-Southwest</a:t>
            </a:r>
          </a:p>
          <a:p>
            <a:r>
              <a:rPr lang="en-US" dirty="0" smtClean="0"/>
              <a:t>Mean Length of Freeze-Free Period: 180 days</a:t>
            </a:r>
            <a:endParaRPr lang="en-US" dirty="0"/>
          </a:p>
        </p:txBody>
      </p:sp>
      <p:pic>
        <p:nvPicPr>
          <p:cNvPr id="4" name="Picture 3" descr="weather_center.gif"/>
          <p:cNvPicPr>
            <a:picLocks noChangeAspect="1"/>
          </p:cNvPicPr>
          <p:nvPr/>
        </p:nvPicPr>
        <p:blipFill>
          <a:blip r:embed="rId2"/>
          <a:stretch>
            <a:fillRect/>
          </a:stretch>
        </p:blipFill>
        <p:spPr>
          <a:xfrm>
            <a:off x="6248400" y="2209800"/>
            <a:ext cx="2438400" cy="2124075"/>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Food Banks</a:t>
            </a:r>
            <a:endParaRPr lang="en-US" b="1" dirty="0"/>
          </a:p>
        </p:txBody>
      </p:sp>
      <p:sp>
        <p:nvSpPr>
          <p:cNvPr id="3" name="Content Placeholder 2"/>
          <p:cNvSpPr>
            <a:spLocks noGrp="1"/>
          </p:cNvSpPr>
          <p:nvPr>
            <p:ph sz="quarter" idx="1"/>
          </p:nvPr>
        </p:nvSpPr>
        <p:spPr/>
        <p:txBody>
          <a:bodyPr/>
          <a:lstStyle/>
          <a:p>
            <a:r>
              <a:rPr lang="en-US" b="1" dirty="0" smtClean="0"/>
              <a:t>Smyrna-Lavergne </a:t>
            </a:r>
            <a:r>
              <a:rPr lang="en-US" b="1" dirty="0" smtClean="0"/>
              <a:t>Food Bank</a:t>
            </a:r>
          </a:p>
          <a:p>
            <a:pPr lvl="1"/>
            <a:r>
              <a:rPr lang="en-US" dirty="0" smtClean="0"/>
              <a:t>130 Richardson Road, </a:t>
            </a:r>
            <a:r>
              <a:rPr lang="en-US" dirty="0" smtClean="0"/>
              <a:t>Smyrna</a:t>
            </a:r>
            <a:endParaRPr lang="en-US" dirty="0" smtClean="0"/>
          </a:p>
          <a:p>
            <a:pPr lvl="1"/>
            <a:r>
              <a:rPr lang="en-US" dirty="0" smtClean="0"/>
              <a:t>615-355-0697</a:t>
            </a:r>
          </a:p>
          <a:p>
            <a:r>
              <a:rPr lang="en-US" b="1" dirty="0" smtClean="0"/>
              <a:t>Rutherford County Food Bank</a:t>
            </a:r>
          </a:p>
          <a:p>
            <a:pPr lvl="1"/>
            <a:r>
              <a:rPr lang="en-US" dirty="0" smtClean="0"/>
              <a:t>211 Bridge Avenue, Murfreesboro</a:t>
            </a:r>
          </a:p>
          <a:p>
            <a:pPr lvl="1"/>
            <a:r>
              <a:rPr lang="en-US" dirty="0" smtClean="0"/>
              <a:t>615-895-1148</a:t>
            </a:r>
          </a:p>
          <a:p>
            <a:pPr>
              <a:buNone/>
            </a:pPr>
            <a:endParaRPr lang="en-US" dirty="0" smtClean="0"/>
          </a:p>
        </p:txBody>
      </p:sp>
      <p:pic>
        <p:nvPicPr>
          <p:cNvPr id="4" name="Picture 3" descr="Bridgeport-food-bank.jpg"/>
          <p:cNvPicPr>
            <a:picLocks noChangeAspect="1"/>
          </p:cNvPicPr>
          <p:nvPr/>
        </p:nvPicPr>
        <p:blipFill>
          <a:blip r:embed="rId2"/>
          <a:stretch>
            <a:fillRect/>
          </a:stretch>
        </p:blipFill>
        <p:spPr>
          <a:xfrm>
            <a:off x="6400800" y="3581400"/>
            <a:ext cx="2447925" cy="3086100"/>
          </a:xfrm>
          <a:prstGeom prst="rect">
            <a:avLst/>
          </a:prstGeo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Food Banks</a:t>
            </a:r>
            <a:endParaRPr lang="en-US" b="1" dirty="0"/>
          </a:p>
        </p:txBody>
      </p:sp>
      <p:sp>
        <p:nvSpPr>
          <p:cNvPr id="3" name="Content Placeholder 2"/>
          <p:cNvSpPr>
            <a:spLocks noGrp="1"/>
          </p:cNvSpPr>
          <p:nvPr>
            <p:ph sz="quarter" idx="1"/>
          </p:nvPr>
        </p:nvSpPr>
        <p:spPr/>
        <p:txBody>
          <a:bodyPr>
            <a:normAutofit fontScale="92500" lnSpcReduction="10000"/>
          </a:bodyPr>
          <a:lstStyle/>
          <a:p>
            <a:r>
              <a:rPr lang="en-US" dirty="0" smtClean="0"/>
              <a:t>Clients receive canned foods, milk, cheese, butter, and eggs based on the size and income of the family. </a:t>
            </a:r>
          </a:p>
          <a:p>
            <a:r>
              <a:rPr lang="en-US" dirty="0" smtClean="0"/>
              <a:t>Larger families receive more canned goods.</a:t>
            </a:r>
          </a:p>
          <a:p>
            <a:r>
              <a:rPr lang="en-US" dirty="0" smtClean="0"/>
              <a:t>Food can be picked up once a month.</a:t>
            </a:r>
            <a:endParaRPr lang="en-US" dirty="0"/>
          </a:p>
        </p:txBody>
      </p:sp>
      <p:sp>
        <p:nvSpPr>
          <p:cNvPr id="4" name="Content Placeholder 3"/>
          <p:cNvSpPr>
            <a:spLocks noGrp="1"/>
          </p:cNvSpPr>
          <p:nvPr>
            <p:ph sz="quarter" idx="2"/>
          </p:nvPr>
        </p:nvSpPr>
        <p:spPr/>
        <p:txBody>
          <a:bodyPr>
            <a:normAutofit fontScale="92500" lnSpcReduction="10000"/>
          </a:bodyPr>
          <a:lstStyle/>
          <a:p>
            <a:r>
              <a:rPr lang="en-US" dirty="0" smtClean="0"/>
              <a:t>Applicants must bring Social Security cards for every member of the family, proof of income, and proof they live in Rutherford County area. </a:t>
            </a:r>
          </a:p>
          <a:p>
            <a:r>
              <a:rPr lang="en-US" dirty="0" smtClean="0"/>
              <a:t>Also should bring proof of utility, rent, telephone, and gasoline expenses.</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Food Stamps</a:t>
            </a:r>
            <a:endParaRPr lang="en-US" b="1" dirty="0"/>
          </a:p>
        </p:txBody>
      </p:sp>
      <p:sp>
        <p:nvSpPr>
          <p:cNvPr id="3" name="Content Placeholder 2"/>
          <p:cNvSpPr>
            <a:spLocks noGrp="1"/>
          </p:cNvSpPr>
          <p:nvPr>
            <p:ph sz="quarter" idx="1"/>
          </p:nvPr>
        </p:nvSpPr>
        <p:spPr/>
        <p:txBody>
          <a:bodyPr>
            <a:normAutofit lnSpcReduction="10000"/>
          </a:bodyPr>
          <a:lstStyle/>
          <a:p>
            <a:r>
              <a:rPr lang="en-US" dirty="0" smtClean="0"/>
              <a:t>DHS for Rutherford County is where to apply for food stamps.</a:t>
            </a:r>
          </a:p>
          <a:p>
            <a:pPr lvl="1"/>
            <a:r>
              <a:rPr lang="en-US" dirty="0" smtClean="0"/>
              <a:t>Dist. 5, </a:t>
            </a:r>
            <a:r>
              <a:rPr lang="en-US" dirty="0" smtClean="0"/>
              <a:t>City </a:t>
            </a:r>
            <a:r>
              <a:rPr lang="en-US" dirty="0" smtClean="0"/>
              <a:t>#75</a:t>
            </a:r>
          </a:p>
          <a:p>
            <a:pPr lvl="1">
              <a:buNone/>
            </a:pPr>
            <a:r>
              <a:rPr lang="en-US" dirty="0" smtClean="0"/>
              <a:t>	1711B Old Fort Pkwy</a:t>
            </a:r>
          </a:p>
          <a:p>
            <a:pPr lvl="1">
              <a:buNone/>
            </a:pPr>
            <a:r>
              <a:rPr lang="en-US" dirty="0" smtClean="0"/>
              <a:t>	Murfreesboro, TN 37129</a:t>
            </a:r>
          </a:p>
          <a:p>
            <a:pPr lvl="1">
              <a:buNone/>
            </a:pPr>
            <a:r>
              <a:rPr lang="en-US" dirty="0" smtClean="0"/>
              <a:t>	615-848-5153</a:t>
            </a:r>
          </a:p>
          <a:p>
            <a:pPr lvl="1"/>
            <a:r>
              <a:rPr lang="en-US" dirty="0" smtClean="0"/>
              <a:t>Services: Food Stamps, Families First, Medicaid, and TennCare</a:t>
            </a:r>
          </a:p>
          <a:p>
            <a:pPr lvl="1"/>
            <a:r>
              <a:rPr lang="en-US" dirty="0" smtClean="0"/>
              <a:t>Food Stamps eligibility website: </a:t>
            </a:r>
          </a:p>
          <a:p>
            <a:pPr lvl="2">
              <a:buNone/>
            </a:pPr>
            <a:r>
              <a:rPr lang="en-US" dirty="0" smtClean="0"/>
              <a:t>http://www.tn.gov/humanserv/adfam/fs_1.htm</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Meals on Wheels</a:t>
            </a:r>
            <a:endParaRPr lang="en-US" b="1" dirty="0"/>
          </a:p>
        </p:txBody>
      </p:sp>
      <p:sp>
        <p:nvSpPr>
          <p:cNvPr id="3" name="Content Placeholder 2"/>
          <p:cNvSpPr>
            <a:spLocks noGrp="1"/>
          </p:cNvSpPr>
          <p:nvPr>
            <p:ph sz="quarter" idx="1"/>
          </p:nvPr>
        </p:nvSpPr>
        <p:spPr/>
        <p:txBody>
          <a:bodyPr/>
          <a:lstStyle/>
          <a:p>
            <a:r>
              <a:rPr lang="en-US" dirty="0" smtClean="0"/>
              <a:t>Mid-Cumberland HRA Meals on Wheels</a:t>
            </a:r>
          </a:p>
          <a:p>
            <a:pPr lvl="1"/>
            <a:r>
              <a:rPr lang="en-US" dirty="0" smtClean="0"/>
              <a:t>203 Front St., Smyrna</a:t>
            </a:r>
          </a:p>
          <a:p>
            <a:pPr lvl="1"/>
            <a:r>
              <a:rPr lang="en-US" dirty="0" smtClean="0"/>
              <a:t>615-459-2227</a:t>
            </a:r>
          </a:p>
          <a:p>
            <a:r>
              <a:rPr lang="en-US" dirty="0" smtClean="0"/>
              <a:t>Murfreesboro Nutrition Site</a:t>
            </a:r>
          </a:p>
          <a:p>
            <a:pPr lvl="1"/>
            <a:r>
              <a:rPr lang="en-US" dirty="0" smtClean="0"/>
              <a:t>325 St. Clair St., Murfreesboro</a:t>
            </a:r>
          </a:p>
          <a:p>
            <a:pPr lvl="1"/>
            <a:r>
              <a:rPr lang="en-US" dirty="0" smtClean="0"/>
              <a:t>615-895-1870</a:t>
            </a:r>
          </a:p>
        </p:txBody>
      </p:sp>
      <p:pic>
        <p:nvPicPr>
          <p:cNvPr id="4" name="Picture 3" descr="mealsonwheels.gif"/>
          <p:cNvPicPr>
            <a:picLocks noChangeAspect="1"/>
          </p:cNvPicPr>
          <p:nvPr/>
        </p:nvPicPr>
        <p:blipFill>
          <a:blip r:embed="rId2"/>
          <a:stretch>
            <a:fillRect/>
          </a:stretch>
        </p:blipFill>
        <p:spPr>
          <a:xfrm>
            <a:off x="6019800" y="2362200"/>
            <a:ext cx="2495550" cy="4038600"/>
          </a:xfrm>
          <a:prstGeom prst="rect">
            <a:avLst/>
          </a:prstGeom>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Meals on Wheels</a:t>
            </a:r>
            <a:endParaRPr lang="en-US" b="1" dirty="0"/>
          </a:p>
        </p:txBody>
      </p:sp>
      <p:sp>
        <p:nvSpPr>
          <p:cNvPr id="3" name="Content Placeholder 2"/>
          <p:cNvSpPr>
            <a:spLocks noGrp="1"/>
          </p:cNvSpPr>
          <p:nvPr>
            <p:ph sz="quarter" idx="1"/>
          </p:nvPr>
        </p:nvSpPr>
        <p:spPr/>
        <p:txBody>
          <a:bodyPr>
            <a:normAutofit/>
          </a:bodyPr>
          <a:lstStyle/>
          <a:p>
            <a:r>
              <a:rPr lang="en-US" dirty="0" smtClean="0"/>
              <a:t>Provides hot, nutritional meals to the elderly of Rutherford County as a means of assisting persons age 60 years and older in maintaining their dignity, health, and independence.</a:t>
            </a:r>
            <a:endParaRPr lang="en-US" dirty="0"/>
          </a:p>
        </p:txBody>
      </p:sp>
      <p:sp>
        <p:nvSpPr>
          <p:cNvPr id="4" name="Content Placeholder 3"/>
          <p:cNvSpPr>
            <a:spLocks noGrp="1"/>
          </p:cNvSpPr>
          <p:nvPr>
            <p:ph sz="quarter" idx="2"/>
          </p:nvPr>
        </p:nvSpPr>
        <p:spPr/>
        <p:txBody>
          <a:bodyPr>
            <a:normAutofit/>
          </a:bodyPr>
          <a:lstStyle/>
          <a:p>
            <a:r>
              <a:rPr lang="en-US" dirty="0" smtClean="0"/>
              <a:t>180 meals are either delivered weekly or served at the St. Clair Senior Center in Murfreesboro.</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Nursing Diagnosis for the Community</a:t>
            </a:r>
            <a:endParaRPr lang="en-US" dirty="0"/>
          </a:p>
        </p:txBody>
      </p:sp>
      <p:sp>
        <p:nvSpPr>
          <p:cNvPr id="3" name="Content Placeholder 2"/>
          <p:cNvSpPr>
            <a:spLocks noGrp="1"/>
          </p:cNvSpPr>
          <p:nvPr>
            <p:ph sz="quarter" idx="1"/>
          </p:nvPr>
        </p:nvSpPr>
        <p:spPr/>
        <p:txBody>
          <a:bodyPr/>
          <a:lstStyle/>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solidFill>
                  <a:srgbClr val="FFC000"/>
                </a:solidFill>
                <a:hlinkClick r:id="rId2"/>
              </a:rPr>
              <a:t>http://www.go-tennessee.com/Murfreesboro/</a:t>
            </a:r>
            <a:r>
              <a:rPr lang="en-US" dirty="0" smtClean="0">
                <a:solidFill>
                  <a:srgbClr val="FFC000"/>
                </a:solidFill>
              </a:rPr>
              <a:t> </a:t>
            </a:r>
            <a:r>
              <a:rPr lang="en-US" u="sng" dirty="0" smtClean="0">
                <a:solidFill>
                  <a:srgbClr val="FFC000"/>
                </a:solidFill>
              </a:rPr>
              <a:t>Weather/</a:t>
            </a:r>
            <a:endParaRPr lang="en-US" dirty="0" smtClean="0"/>
          </a:p>
          <a:p>
            <a:r>
              <a:rPr lang="en-US" u="sng" dirty="0" smtClean="0">
                <a:solidFill>
                  <a:srgbClr val="FFC000"/>
                </a:solidFill>
                <a:hlinkClick r:id="rId3"/>
              </a:rPr>
              <a:t>http://www.rutherfordchamber.org/economic-development/bic/quality-of-life/cllimate.php</a:t>
            </a:r>
            <a:endParaRPr lang="en-US" u="sng" dirty="0" smtClean="0">
              <a:solidFill>
                <a:srgbClr val="FFC000"/>
              </a:solidFill>
            </a:endParaRPr>
          </a:p>
          <a:p>
            <a:r>
              <a:rPr lang="en-US" u="sng" dirty="0" smtClean="0">
                <a:solidFill>
                  <a:srgbClr val="FFC000"/>
                </a:solidFill>
                <a:hlinkClick r:id="rId4"/>
              </a:rPr>
              <a:t>http://www.epodunk.com/cgi-bin/housOverview.php?locIndex=12648</a:t>
            </a:r>
            <a:endParaRPr lang="en-US" u="sng" dirty="0" smtClean="0">
              <a:solidFill>
                <a:srgbClr val="FFC000"/>
              </a:solidFill>
            </a:endParaRPr>
          </a:p>
          <a:p>
            <a:r>
              <a:rPr lang="en-US" u="sng" dirty="0" smtClean="0">
                <a:solidFill>
                  <a:srgbClr val="FFC000"/>
                </a:solidFill>
                <a:hlinkClick r:id="rId5"/>
              </a:rPr>
              <a:t>http://www.rutherfordcounty.org/pets</a:t>
            </a:r>
            <a:r>
              <a:rPr lang="en-US" u="sng" dirty="0" smtClean="0">
                <a:solidFill>
                  <a:srgbClr val="FFC000"/>
                </a:solidFill>
                <a:hlinkClick r:id="rId5"/>
              </a:rPr>
              <a:t>/</a:t>
            </a:r>
            <a:endParaRPr lang="en-US" u="sng" dirty="0" smtClean="0">
              <a:solidFill>
                <a:srgbClr val="FFC000"/>
              </a:solidFill>
            </a:endParaRPr>
          </a:p>
          <a:p>
            <a:r>
              <a:rPr lang="en-US" u="sng" dirty="0" smtClean="0">
                <a:solidFill>
                  <a:srgbClr val="FFC000"/>
                </a:solidFill>
                <a:hlinkClick r:id="rId6"/>
              </a:rPr>
              <a:t>http://www.smyrnahousingauthority.com/</a:t>
            </a:r>
            <a:endParaRPr lang="en-US" u="sng" dirty="0" smtClean="0">
              <a:solidFill>
                <a:srgbClr val="FFC000"/>
              </a:solidFill>
            </a:endParaRPr>
          </a:p>
          <a:p>
            <a:r>
              <a:rPr lang="en-US" u="sng" dirty="0" smtClean="0">
                <a:solidFill>
                  <a:srgbClr val="FFC000"/>
                </a:solidFill>
                <a:hlinkClick r:id="rId7"/>
              </a:rPr>
              <a:t>http://www/tennlegalaid.com/Library/Documents/1150909438.8/Section8Rutherford.pdf</a:t>
            </a:r>
            <a:endParaRPr lang="en-US" u="sng" dirty="0" smtClean="0">
              <a:solidFill>
                <a:srgbClr val="FFC000"/>
              </a:solidFill>
            </a:endParaRPr>
          </a:p>
          <a:p>
            <a:r>
              <a:rPr lang="en-US" u="sng" dirty="0" smtClean="0">
                <a:solidFill>
                  <a:srgbClr val="FFC000"/>
                </a:solidFill>
                <a:hlinkClick r:id="rId8"/>
              </a:rPr>
              <a:t>http://www.cdc.gov/rabies/docs/rabies_surveillance_us_2006.pdf</a:t>
            </a:r>
            <a:endParaRPr lang="en-US" u="sng" dirty="0" smtClean="0">
              <a:solidFill>
                <a:srgbClr val="FFC000"/>
              </a:solidFill>
            </a:endParaRPr>
          </a:p>
          <a:p>
            <a:r>
              <a:rPr lang="en-US" u="sng" dirty="0" smtClean="0">
                <a:solidFill>
                  <a:srgbClr val="FFC000"/>
                </a:solidFill>
                <a:hlinkClick r:id="rId9"/>
              </a:rPr>
              <a:t>http://diseasemaps.usgs.gov/wnv_tn_mosquitoe.html</a:t>
            </a:r>
            <a:endParaRPr lang="en-US" u="sng" dirty="0" smtClean="0">
              <a:solidFill>
                <a:srgbClr val="FFC000"/>
              </a:solidFill>
            </a:endParaRPr>
          </a:p>
          <a:p>
            <a:r>
              <a:rPr lang="en-US" u="sng" dirty="0" smtClean="0">
                <a:solidFill>
                  <a:srgbClr val="FFC000"/>
                </a:solidFill>
                <a:hlinkClick r:id="rId10"/>
              </a:rPr>
              <a:t>http://www.nospraynashville.org/othercities.html</a:t>
            </a:r>
            <a:endParaRPr lang="en-US" u="sng" dirty="0" smtClean="0">
              <a:solidFill>
                <a:srgbClr val="FFC000"/>
              </a:solidFill>
            </a:endParaRPr>
          </a:p>
          <a:p>
            <a:pPr>
              <a:buNone/>
            </a:pPr>
            <a:endParaRPr lang="en-US" u="sng" dirty="0" smtClean="0">
              <a:solidFill>
                <a:srgbClr val="FFC00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References</a:t>
            </a:r>
            <a:endParaRPr lang="en-US" dirty="0"/>
          </a:p>
        </p:txBody>
      </p:sp>
      <p:sp>
        <p:nvSpPr>
          <p:cNvPr id="3" name="Content Placeholder 2"/>
          <p:cNvSpPr>
            <a:spLocks noGrp="1"/>
          </p:cNvSpPr>
          <p:nvPr>
            <p:ph sz="quarter" idx="1"/>
          </p:nvPr>
        </p:nvSpPr>
        <p:spPr/>
        <p:txBody>
          <a:bodyPr/>
          <a:lstStyle/>
          <a:p>
            <a:r>
              <a:rPr lang="en-US" sz="2200" dirty="0" smtClean="0">
                <a:hlinkClick r:id="rId3"/>
              </a:rPr>
              <a:t>www.rutherfordcountytn.gov</a:t>
            </a:r>
            <a:endParaRPr lang="en-US" sz="2200" dirty="0" smtClean="0"/>
          </a:p>
          <a:p>
            <a:r>
              <a:rPr lang="en-US" sz="2200" dirty="0" smtClean="0">
                <a:hlinkClick r:id="rId4"/>
              </a:rPr>
              <a:t>www.murfreesborotn.gov</a:t>
            </a:r>
            <a:endParaRPr lang="en-US" sz="2200" dirty="0" smtClean="0"/>
          </a:p>
          <a:p>
            <a:r>
              <a:rPr lang="en-US" sz="2200" dirty="0" smtClean="0">
                <a:hlinkClick r:id="rId5"/>
              </a:rPr>
              <a:t>www.scorecard.org</a:t>
            </a:r>
            <a:endParaRPr lang="en-US" sz="2200" dirty="0" smtClean="0"/>
          </a:p>
          <a:p>
            <a:r>
              <a:rPr lang="en-US" sz="2200" dirty="0" smtClean="0">
                <a:hlinkClick r:id="rId6"/>
              </a:rPr>
              <a:t>http://www.rutherfordchamber.org/economic-development/bic/demographics/population.php</a:t>
            </a:r>
            <a:endParaRPr lang="en-US" sz="2200" dirty="0" smtClean="0"/>
          </a:p>
          <a:p>
            <a:r>
              <a:rPr lang="en-US" sz="2200" dirty="0" smtClean="0">
                <a:hlinkClick r:id="rId7"/>
              </a:rPr>
              <a:t>http://</a:t>
            </a:r>
            <a:r>
              <a:rPr lang="en-US" sz="2200" dirty="0" smtClean="0">
                <a:hlinkClick r:id="rId7"/>
              </a:rPr>
              <a:t>images.google.com/imghp?ie=UTF-8&amp;hl=en&amp;tab=wi</a:t>
            </a:r>
            <a:endParaRPr lang="en-US" sz="2200" dirty="0" smtClean="0"/>
          </a:p>
          <a:p>
            <a:r>
              <a:rPr lang="en-US" sz="2200" dirty="0" smtClean="0"/>
              <a:t>Tennessee Institute of Public Health</a:t>
            </a:r>
            <a:endParaRPr lang="en-US"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smtClean="0"/>
              <a:t>Weather for Murfreesboro, Tennessee</a:t>
            </a:r>
            <a:endParaRPr lang="en-US" sz="3600" dirty="0"/>
          </a:p>
        </p:txBody>
      </p:sp>
      <p:graphicFrame>
        <p:nvGraphicFramePr>
          <p:cNvPr id="6" name="Content Placeholder 5"/>
          <p:cNvGraphicFramePr>
            <a:graphicFrameLocks noGrp="1"/>
          </p:cNvGraphicFramePr>
          <p:nvPr>
            <p:ph sz="quarter" idx="1"/>
          </p:nvPr>
        </p:nvGraphicFramePr>
        <p:xfrm>
          <a:off x="304800" y="1828800"/>
          <a:ext cx="8458198" cy="3908424"/>
        </p:xfrm>
        <a:graphic>
          <a:graphicData uri="http://schemas.openxmlformats.org/drawingml/2006/table">
            <a:tbl>
              <a:tblPr firstRow="1" bandRow="1">
                <a:tableStyleId>{21E4AEA4-8DFA-4A89-87EB-49C32662AFE0}</a:tableStyleId>
              </a:tblPr>
              <a:tblGrid>
                <a:gridCol w="811389"/>
                <a:gridCol w="636409"/>
                <a:gridCol w="609600"/>
                <a:gridCol w="685800"/>
                <a:gridCol w="609600"/>
                <a:gridCol w="685800"/>
                <a:gridCol w="609600"/>
                <a:gridCol w="533400"/>
                <a:gridCol w="685800"/>
                <a:gridCol w="609600"/>
                <a:gridCol w="609600"/>
                <a:gridCol w="685800"/>
                <a:gridCol w="685800"/>
              </a:tblGrid>
              <a:tr h="748506">
                <a:tc>
                  <a:txBody>
                    <a:bodyPr/>
                    <a:lstStyle/>
                    <a:p>
                      <a:endParaRPr lang="en-US" dirty="0"/>
                    </a:p>
                  </a:txBody>
                  <a:tcPr/>
                </a:tc>
                <a:tc>
                  <a:txBody>
                    <a:bodyPr/>
                    <a:lstStyle/>
                    <a:p>
                      <a:r>
                        <a:rPr lang="en-US" dirty="0" smtClean="0"/>
                        <a:t>Jan</a:t>
                      </a:r>
                      <a:endParaRPr lang="en-US" dirty="0"/>
                    </a:p>
                  </a:txBody>
                  <a:tcPr/>
                </a:tc>
                <a:tc>
                  <a:txBody>
                    <a:bodyPr/>
                    <a:lstStyle/>
                    <a:p>
                      <a:r>
                        <a:rPr lang="en-US" dirty="0" smtClean="0"/>
                        <a:t>Feb</a:t>
                      </a:r>
                      <a:endParaRPr lang="en-US" dirty="0"/>
                    </a:p>
                  </a:txBody>
                  <a:tcPr/>
                </a:tc>
                <a:tc>
                  <a:txBody>
                    <a:bodyPr/>
                    <a:lstStyle/>
                    <a:p>
                      <a:r>
                        <a:rPr lang="en-US" dirty="0" smtClean="0"/>
                        <a:t>Mar</a:t>
                      </a:r>
                      <a:endParaRPr lang="en-US" dirty="0"/>
                    </a:p>
                  </a:txBody>
                  <a:tcPr/>
                </a:tc>
                <a:tc>
                  <a:txBody>
                    <a:bodyPr/>
                    <a:lstStyle/>
                    <a:p>
                      <a:r>
                        <a:rPr lang="en-US" dirty="0" smtClean="0"/>
                        <a:t>Apr</a:t>
                      </a:r>
                      <a:endParaRPr lang="en-US" dirty="0"/>
                    </a:p>
                  </a:txBody>
                  <a:tcPr/>
                </a:tc>
                <a:tc>
                  <a:txBody>
                    <a:bodyPr/>
                    <a:lstStyle/>
                    <a:p>
                      <a:r>
                        <a:rPr lang="en-US" dirty="0" smtClean="0"/>
                        <a:t>May</a:t>
                      </a:r>
                      <a:endParaRPr lang="en-US" dirty="0"/>
                    </a:p>
                  </a:txBody>
                  <a:tcPr/>
                </a:tc>
                <a:tc>
                  <a:txBody>
                    <a:bodyPr/>
                    <a:lstStyle/>
                    <a:p>
                      <a:r>
                        <a:rPr lang="en-US" dirty="0" smtClean="0"/>
                        <a:t>Jun</a:t>
                      </a:r>
                      <a:endParaRPr lang="en-US" dirty="0"/>
                    </a:p>
                  </a:txBody>
                  <a:tcPr/>
                </a:tc>
                <a:tc>
                  <a:txBody>
                    <a:bodyPr/>
                    <a:lstStyle/>
                    <a:p>
                      <a:r>
                        <a:rPr lang="en-US" dirty="0" smtClean="0"/>
                        <a:t>Jul</a:t>
                      </a:r>
                      <a:endParaRPr lang="en-US" dirty="0"/>
                    </a:p>
                  </a:txBody>
                  <a:tcPr/>
                </a:tc>
                <a:tc>
                  <a:txBody>
                    <a:bodyPr/>
                    <a:lstStyle/>
                    <a:p>
                      <a:r>
                        <a:rPr lang="en-US" dirty="0" smtClean="0"/>
                        <a:t>Aug</a:t>
                      </a:r>
                      <a:endParaRPr lang="en-US" dirty="0"/>
                    </a:p>
                  </a:txBody>
                  <a:tcPr/>
                </a:tc>
                <a:tc>
                  <a:txBody>
                    <a:bodyPr/>
                    <a:lstStyle/>
                    <a:p>
                      <a:r>
                        <a:rPr lang="en-US" dirty="0" smtClean="0"/>
                        <a:t>Sep</a:t>
                      </a:r>
                      <a:endParaRPr lang="en-US" dirty="0"/>
                    </a:p>
                  </a:txBody>
                  <a:tcPr/>
                </a:tc>
                <a:tc>
                  <a:txBody>
                    <a:bodyPr/>
                    <a:lstStyle/>
                    <a:p>
                      <a:r>
                        <a:rPr lang="en-US" dirty="0" smtClean="0"/>
                        <a:t>Oct</a:t>
                      </a:r>
                      <a:endParaRPr lang="en-US" dirty="0"/>
                    </a:p>
                  </a:txBody>
                  <a:tcPr/>
                </a:tc>
                <a:tc>
                  <a:txBody>
                    <a:bodyPr/>
                    <a:lstStyle/>
                    <a:p>
                      <a:r>
                        <a:rPr lang="en-US" dirty="0" smtClean="0"/>
                        <a:t>Nov</a:t>
                      </a:r>
                      <a:endParaRPr lang="en-US" dirty="0"/>
                    </a:p>
                  </a:txBody>
                  <a:tcPr/>
                </a:tc>
                <a:tc>
                  <a:txBody>
                    <a:bodyPr/>
                    <a:lstStyle/>
                    <a:p>
                      <a:r>
                        <a:rPr lang="en-US" dirty="0" smtClean="0"/>
                        <a:t>Dec</a:t>
                      </a:r>
                      <a:endParaRPr lang="en-US" dirty="0"/>
                    </a:p>
                  </a:txBody>
                  <a:tcPr/>
                </a:tc>
              </a:tr>
              <a:tr h="748506">
                <a:tc>
                  <a:txBody>
                    <a:bodyPr/>
                    <a:lstStyle/>
                    <a:p>
                      <a:r>
                        <a:rPr lang="en-US" dirty="0" smtClean="0"/>
                        <a:t>Avg </a:t>
                      </a:r>
                    </a:p>
                    <a:p>
                      <a:r>
                        <a:rPr lang="en-US" dirty="0" smtClean="0"/>
                        <a:t>High</a:t>
                      </a:r>
                      <a:endParaRPr lang="en-US" dirty="0"/>
                    </a:p>
                  </a:txBody>
                  <a:tcPr/>
                </a:tc>
                <a:tc>
                  <a:txBody>
                    <a:bodyPr/>
                    <a:lstStyle/>
                    <a:p>
                      <a:r>
                        <a:rPr lang="en-US" dirty="0" smtClean="0"/>
                        <a:t>45</a:t>
                      </a:r>
                      <a:r>
                        <a:rPr lang="en-US" dirty="0" smtClean="0">
                          <a:latin typeface="Times New Roman"/>
                          <a:cs typeface="Times New Roman"/>
                        </a:rPr>
                        <a:t>°</a:t>
                      </a:r>
                      <a:endParaRPr lang="en-US" dirty="0"/>
                    </a:p>
                  </a:txBody>
                  <a:tcPr/>
                </a:tc>
                <a:tc>
                  <a:txBody>
                    <a:bodyPr/>
                    <a:lstStyle/>
                    <a:p>
                      <a:r>
                        <a:rPr lang="en-US" dirty="0" smtClean="0"/>
                        <a:t>50</a:t>
                      </a:r>
                      <a:r>
                        <a:rPr lang="en-US" dirty="0" smtClean="0">
                          <a:latin typeface="Times New Roman"/>
                          <a:cs typeface="Times New Roman"/>
                        </a:rPr>
                        <a:t>°</a:t>
                      </a:r>
                      <a:endParaRPr lang="en-US" dirty="0"/>
                    </a:p>
                  </a:txBody>
                  <a:tcPr/>
                </a:tc>
                <a:tc>
                  <a:txBody>
                    <a:bodyPr/>
                    <a:lstStyle/>
                    <a:p>
                      <a:r>
                        <a:rPr lang="en-US" dirty="0" smtClean="0"/>
                        <a:t>60</a:t>
                      </a:r>
                      <a:r>
                        <a:rPr lang="en-US" dirty="0" smtClean="0">
                          <a:latin typeface="Times New Roman"/>
                          <a:cs typeface="Times New Roman"/>
                        </a:rPr>
                        <a:t>°</a:t>
                      </a:r>
                      <a:endParaRPr lang="en-US" dirty="0"/>
                    </a:p>
                  </a:txBody>
                  <a:tcPr/>
                </a:tc>
                <a:tc>
                  <a:txBody>
                    <a:bodyPr/>
                    <a:lstStyle/>
                    <a:p>
                      <a:r>
                        <a:rPr lang="en-US" dirty="0" smtClean="0"/>
                        <a:t>70</a:t>
                      </a:r>
                      <a:r>
                        <a:rPr lang="en-US" dirty="0" smtClean="0">
                          <a:latin typeface="Times New Roman"/>
                          <a:cs typeface="Times New Roman"/>
                        </a:rPr>
                        <a:t>°</a:t>
                      </a:r>
                      <a:endParaRPr lang="en-US" dirty="0"/>
                    </a:p>
                  </a:txBody>
                  <a:tcPr/>
                </a:tc>
                <a:tc>
                  <a:txBody>
                    <a:bodyPr/>
                    <a:lstStyle/>
                    <a:p>
                      <a:r>
                        <a:rPr lang="en-US" dirty="0" smtClean="0"/>
                        <a:t>78</a:t>
                      </a:r>
                      <a:r>
                        <a:rPr lang="en-US" dirty="0" smtClean="0">
                          <a:latin typeface="Times New Roman"/>
                          <a:cs typeface="Times New Roman"/>
                        </a:rPr>
                        <a:t>°</a:t>
                      </a:r>
                      <a:endParaRPr lang="en-US" dirty="0"/>
                    </a:p>
                  </a:txBody>
                  <a:tcPr/>
                </a:tc>
                <a:tc>
                  <a:txBody>
                    <a:bodyPr/>
                    <a:lstStyle/>
                    <a:p>
                      <a:r>
                        <a:rPr lang="en-US" dirty="0" smtClean="0"/>
                        <a:t>86</a:t>
                      </a:r>
                      <a:r>
                        <a:rPr lang="en-US" dirty="0" smtClean="0">
                          <a:latin typeface="Times New Roman"/>
                          <a:cs typeface="Times New Roman"/>
                        </a:rPr>
                        <a:t>°</a:t>
                      </a:r>
                      <a:endParaRPr lang="en-US" dirty="0"/>
                    </a:p>
                  </a:txBody>
                  <a:tcPr/>
                </a:tc>
                <a:tc>
                  <a:txBody>
                    <a:bodyPr/>
                    <a:lstStyle/>
                    <a:p>
                      <a:r>
                        <a:rPr lang="en-US" dirty="0" smtClean="0"/>
                        <a:t>88</a:t>
                      </a:r>
                      <a:r>
                        <a:rPr lang="en-US" dirty="0" smtClean="0">
                          <a:latin typeface="Times New Roman"/>
                          <a:cs typeface="Times New Roman"/>
                        </a:rPr>
                        <a:t>°</a:t>
                      </a:r>
                      <a:endParaRPr lang="en-US" dirty="0"/>
                    </a:p>
                  </a:txBody>
                  <a:tcPr/>
                </a:tc>
                <a:tc>
                  <a:txBody>
                    <a:bodyPr/>
                    <a:lstStyle/>
                    <a:p>
                      <a:r>
                        <a:rPr lang="en-US" dirty="0" smtClean="0"/>
                        <a:t>88</a:t>
                      </a:r>
                      <a:r>
                        <a:rPr lang="en-US" dirty="0" smtClean="0">
                          <a:latin typeface="Times New Roman"/>
                          <a:cs typeface="Times New Roman"/>
                        </a:rPr>
                        <a:t>°</a:t>
                      </a:r>
                      <a:endParaRPr lang="en-US" dirty="0"/>
                    </a:p>
                  </a:txBody>
                  <a:tcPr/>
                </a:tc>
                <a:tc>
                  <a:txBody>
                    <a:bodyPr/>
                    <a:lstStyle/>
                    <a:p>
                      <a:r>
                        <a:rPr lang="en-US" dirty="0" smtClean="0"/>
                        <a:t>82</a:t>
                      </a:r>
                      <a:r>
                        <a:rPr lang="en-US" dirty="0" smtClean="0">
                          <a:latin typeface="Times New Roman"/>
                          <a:cs typeface="Times New Roman"/>
                        </a:rPr>
                        <a:t>°</a:t>
                      </a:r>
                      <a:endParaRPr lang="en-US" dirty="0"/>
                    </a:p>
                  </a:txBody>
                  <a:tcPr/>
                </a:tc>
                <a:tc>
                  <a:txBody>
                    <a:bodyPr/>
                    <a:lstStyle/>
                    <a:p>
                      <a:r>
                        <a:rPr lang="en-US" dirty="0" smtClean="0"/>
                        <a:t>72</a:t>
                      </a:r>
                      <a:r>
                        <a:rPr lang="en-US" dirty="0" smtClean="0">
                          <a:latin typeface="Times New Roman"/>
                          <a:cs typeface="Times New Roman"/>
                        </a:rPr>
                        <a:t>°</a:t>
                      </a:r>
                      <a:endParaRPr lang="en-US" dirty="0"/>
                    </a:p>
                  </a:txBody>
                  <a:tcPr/>
                </a:tc>
                <a:tc>
                  <a:txBody>
                    <a:bodyPr/>
                    <a:lstStyle/>
                    <a:p>
                      <a:r>
                        <a:rPr lang="en-US" dirty="0" smtClean="0"/>
                        <a:t>60</a:t>
                      </a:r>
                      <a:r>
                        <a:rPr lang="en-US" dirty="0" smtClean="0">
                          <a:latin typeface="Times New Roman"/>
                          <a:cs typeface="Times New Roman"/>
                        </a:rPr>
                        <a:t>°</a:t>
                      </a:r>
                      <a:endParaRPr lang="en-US" dirty="0"/>
                    </a:p>
                  </a:txBody>
                  <a:tcPr/>
                </a:tc>
                <a:tc>
                  <a:txBody>
                    <a:bodyPr/>
                    <a:lstStyle/>
                    <a:p>
                      <a:r>
                        <a:rPr lang="en-US" dirty="0" smtClean="0"/>
                        <a:t>50</a:t>
                      </a:r>
                      <a:r>
                        <a:rPr lang="en-US" dirty="0" smtClean="0">
                          <a:latin typeface="Times New Roman"/>
                          <a:cs typeface="Times New Roman"/>
                        </a:rPr>
                        <a:t>°</a:t>
                      </a:r>
                      <a:endParaRPr lang="en-US" dirty="0"/>
                    </a:p>
                  </a:txBody>
                  <a:tcPr/>
                </a:tc>
              </a:tr>
              <a:tr h="748506">
                <a:tc>
                  <a:txBody>
                    <a:bodyPr/>
                    <a:lstStyle/>
                    <a:p>
                      <a:r>
                        <a:rPr lang="en-US" dirty="0" smtClean="0"/>
                        <a:t>Avg </a:t>
                      </a:r>
                    </a:p>
                    <a:p>
                      <a:r>
                        <a:rPr lang="en-US" dirty="0" smtClean="0"/>
                        <a:t>Low</a:t>
                      </a:r>
                      <a:endParaRPr lang="en-US" dirty="0"/>
                    </a:p>
                  </a:txBody>
                  <a:tcPr/>
                </a:tc>
                <a:tc>
                  <a:txBody>
                    <a:bodyPr/>
                    <a:lstStyle/>
                    <a:p>
                      <a:r>
                        <a:rPr lang="en-US" dirty="0" smtClean="0"/>
                        <a:t>24</a:t>
                      </a:r>
                      <a:r>
                        <a:rPr lang="en-US" dirty="0" smtClean="0">
                          <a:latin typeface="Times New Roman"/>
                          <a:cs typeface="Times New Roman"/>
                        </a:rPr>
                        <a:t>°</a:t>
                      </a:r>
                      <a:endParaRPr lang="en-US" dirty="0"/>
                    </a:p>
                  </a:txBody>
                  <a:tcPr/>
                </a:tc>
                <a:tc>
                  <a:txBody>
                    <a:bodyPr/>
                    <a:lstStyle/>
                    <a:p>
                      <a:r>
                        <a:rPr lang="en-US" dirty="0" smtClean="0"/>
                        <a:t>27</a:t>
                      </a:r>
                      <a:r>
                        <a:rPr lang="en-US" dirty="0" smtClean="0">
                          <a:latin typeface="Times New Roman"/>
                          <a:cs typeface="Times New Roman"/>
                        </a:rPr>
                        <a:t>°</a:t>
                      </a:r>
                      <a:endParaRPr lang="en-US" dirty="0"/>
                    </a:p>
                  </a:txBody>
                  <a:tcPr/>
                </a:tc>
                <a:tc>
                  <a:txBody>
                    <a:bodyPr/>
                    <a:lstStyle/>
                    <a:p>
                      <a:r>
                        <a:rPr lang="en-US" dirty="0" smtClean="0"/>
                        <a:t>36</a:t>
                      </a:r>
                      <a:r>
                        <a:rPr lang="en-US" dirty="0" smtClean="0">
                          <a:latin typeface="Times New Roman"/>
                          <a:cs typeface="Times New Roman"/>
                        </a:rPr>
                        <a:t>°</a:t>
                      </a:r>
                      <a:endParaRPr lang="en-US" dirty="0"/>
                    </a:p>
                  </a:txBody>
                  <a:tcPr/>
                </a:tc>
                <a:tc>
                  <a:txBody>
                    <a:bodyPr/>
                    <a:lstStyle/>
                    <a:p>
                      <a:r>
                        <a:rPr lang="en-US" dirty="0" smtClean="0"/>
                        <a:t>45</a:t>
                      </a:r>
                      <a:r>
                        <a:rPr lang="en-US" dirty="0" smtClean="0">
                          <a:latin typeface="Times New Roman"/>
                          <a:cs typeface="Times New Roman"/>
                        </a:rPr>
                        <a:t>°</a:t>
                      </a:r>
                      <a:endParaRPr lang="en-US" dirty="0"/>
                    </a:p>
                  </a:txBody>
                  <a:tcPr/>
                </a:tc>
                <a:tc>
                  <a:txBody>
                    <a:bodyPr/>
                    <a:lstStyle/>
                    <a:p>
                      <a:r>
                        <a:rPr lang="en-US" dirty="0" smtClean="0"/>
                        <a:t>54</a:t>
                      </a:r>
                      <a:r>
                        <a:rPr lang="en-US" dirty="0" smtClean="0">
                          <a:latin typeface="Times New Roman"/>
                          <a:cs typeface="Times New Roman"/>
                        </a:rPr>
                        <a:t>°</a:t>
                      </a:r>
                      <a:endParaRPr lang="en-US" dirty="0"/>
                    </a:p>
                  </a:txBody>
                  <a:tcPr/>
                </a:tc>
                <a:tc>
                  <a:txBody>
                    <a:bodyPr/>
                    <a:lstStyle/>
                    <a:p>
                      <a:r>
                        <a:rPr lang="en-US" dirty="0" smtClean="0"/>
                        <a:t>62</a:t>
                      </a:r>
                      <a:r>
                        <a:rPr lang="en-US" dirty="0" smtClean="0">
                          <a:latin typeface="Times New Roman"/>
                          <a:cs typeface="Times New Roman"/>
                        </a:rPr>
                        <a:t>°</a:t>
                      </a:r>
                      <a:endParaRPr lang="en-US" dirty="0"/>
                    </a:p>
                  </a:txBody>
                  <a:tcPr/>
                </a:tc>
                <a:tc>
                  <a:txBody>
                    <a:bodyPr/>
                    <a:lstStyle/>
                    <a:p>
                      <a:r>
                        <a:rPr lang="en-US" dirty="0" smtClean="0"/>
                        <a:t>66</a:t>
                      </a:r>
                      <a:r>
                        <a:rPr lang="en-US" dirty="0" smtClean="0">
                          <a:latin typeface="Times New Roman"/>
                          <a:cs typeface="Times New Roman"/>
                        </a:rPr>
                        <a:t>°</a:t>
                      </a:r>
                      <a:endParaRPr lang="en-US" dirty="0"/>
                    </a:p>
                  </a:txBody>
                  <a:tcPr/>
                </a:tc>
                <a:tc>
                  <a:txBody>
                    <a:bodyPr/>
                    <a:lstStyle/>
                    <a:p>
                      <a:r>
                        <a:rPr lang="en-US" dirty="0" smtClean="0"/>
                        <a:t>65</a:t>
                      </a:r>
                      <a:r>
                        <a:rPr lang="en-US" dirty="0" smtClean="0">
                          <a:latin typeface="Times New Roman"/>
                          <a:cs typeface="Times New Roman"/>
                        </a:rPr>
                        <a:t>°</a:t>
                      </a:r>
                      <a:endParaRPr lang="en-US" dirty="0"/>
                    </a:p>
                  </a:txBody>
                  <a:tcPr/>
                </a:tc>
                <a:tc>
                  <a:txBody>
                    <a:bodyPr/>
                    <a:lstStyle/>
                    <a:p>
                      <a:r>
                        <a:rPr lang="en-US" dirty="0" smtClean="0"/>
                        <a:t>58</a:t>
                      </a:r>
                      <a:r>
                        <a:rPr lang="en-US" dirty="0" smtClean="0">
                          <a:latin typeface="Times New Roman"/>
                          <a:cs typeface="Times New Roman"/>
                        </a:rPr>
                        <a:t>°</a:t>
                      </a:r>
                      <a:endParaRPr lang="en-US" dirty="0"/>
                    </a:p>
                  </a:txBody>
                  <a:tcPr/>
                </a:tc>
                <a:tc>
                  <a:txBody>
                    <a:bodyPr/>
                    <a:lstStyle/>
                    <a:p>
                      <a:r>
                        <a:rPr lang="en-US" dirty="0" smtClean="0"/>
                        <a:t>44</a:t>
                      </a:r>
                      <a:r>
                        <a:rPr lang="en-US" dirty="0" smtClean="0">
                          <a:latin typeface="Times New Roman"/>
                          <a:cs typeface="Times New Roman"/>
                        </a:rPr>
                        <a:t>°</a:t>
                      </a:r>
                      <a:endParaRPr lang="en-US" dirty="0"/>
                    </a:p>
                  </a:txBody>
                  <a:tcPr/>
                </a:tc>
                <a:tc>
                  <a:txBody>
                    <a:bodyPr/>
                    <a:lstStyle/>
                    <a:p>
                      <a:r>
                        <a:rPr lang="en-US" dirty="0" smtClean="0"/>
                        <a:t>37</a:t>
                      </a:r>
                      <a:r>
                        <a:rPr lang="en-US" dirty="0" smtClean="0">
                          <a:latin typeface="Times New Roman"/>
                          <a:cs typeface="Times New Roman"/>
                        </a:rPr>
                        <a:t>°</a:t>
                      </a:r>
                      <a:endParaRPr lang="en-US" dirty="0"/>
                    </a:p>
                  </a:txBody>
                  <a:tcPr/>
                </a:tc>
                <a:tc>
                  <a:txBody>
                    <a:bodyPr/>
                    <a:lstStyle/>
                    <a:p>
                      <a:r>
                        <a:rPr lang="en-US" dirty="0" smtClean="0"/>
                        <a:t>28</a:t>
                      </a:r>
                      <a:r>
                        <a:rPr lang="en-US" dirty="0" smtClean="0">
                          <a:latin typeface="Times New Roman"/>
                          <a:cs typeface="Times New Roman"/>
                        </a:rPr>
                        <a:t>°</a:t>
                      </a:r>
                      <a:endParaRPr lang="en-US" dirty="0"/>
                    </a:p>
                  </a:txBody>
                  <a:tcPr/>
                </a:tc>
              </a:tr>
              <a:tr h="748506">
                <a:tc>
                  <a:txBody>
                    <a:bodyPr/>
                    <a:lstStyle/>
                    <a:p>
                      <a:r>
                        <a:rPr lang="en-US" dirty="0" smtClean="0"/>
                        <a:t>Daily</a:t>
                      </a:r>
                    </a:p>
                    <a:p>
                      <a:r>
                        <a:rPr lang="en-US" dirty="0" smtClean="0"/>
                        <a:t>Avg</a:t>
                      </a:r>
                      <a:endParaRPr lang="en-US" dirty="0"/>
                    </a:p>
                  </a:txBody>
                  <a:tcPr/>
                </a:tc>
                <a:tc>
                  <a:txBody>
                    <a:bodyPr/>
                    <a:lstStyle/>
                    <a:p>
                      <a:r>
                        <a:rPr lang="en-US" dirty="0" smtClean="0"/>
                        <a:t>35</a:t>
                      </a:r>
                      <a:r>
                        <a:rPr lang="en-US" dirty="0" smtClean="0">
                          <a:latin typeface="Times New Roman"/>
                          <a:cs typeface="Times New Roman"/>
                        </a:rPr>
                        <a:t>°</a:t>
                      </a:r>
                      <a:endParaRPr lang="en-US" dirty="0"/>
                    </a:p>
                  </a:txBody>
                  <a:tcPr/>
                </a:tc>
                <a:tc>
                  <a:txBody>
                    <a:bodyPr/>
                    <a:lstStyle/>
                    <a:p>
                      <a:r>
                        <a:rPr lang="en-US" dirty="0" smtClean="0"/>
                        <a:t>38</a:t>
                      </a:r>
                      <a:r>
                        <a:rPr lang="en-US" dirty="0" smtClean="0">
                          <a:latin typeface="Times New Roman"/>
                          <a:cs typeface="Times New Roman"/>
                        </a:rPr>
                        <a:t>°</a:t>
                      </a:r>
                      <a:endParaRPr lang="en-US" dirty="0"/>
                    </a:p>
                  </a:txBody>
                  <a:tcPr/>
                </a:tc>
                <a:tc>
                  <a:txBody>
                    <a:bodyPr/>
                    <a:lstStyle/>
                    <a:p>
                      <a:r>
                        <a:rPr lang="en-US" dirty="0" smtClean="0"/>
                        <a:t>48</a:t>
                      </a:r>
                      <a:r>
                        <a:rPr lang="en-US" dirty="0" smtClean="0">
                          <a:latin typeface="Times New Roman"/>
                          <a:cs typeface="Times New Roman"/>
                        </a:rPr>
                        <a:t>°</a:t>
                      </a:r>
                      <a:endParaRPr lang="en-US" dirty="0"/>
                    </a:p>
                  </a:txBody>
                  <a:tcPr/>
                </a:tc>
                <a:tc>
                  <a:txBody>
                    <a:bodyPr/>
                    <a:lstStyle/>
                    <a:p>
                      <a:r>
                        <a:rPr lang="en-US" dirty="0" smtClean="0"/>
                        <a:t>58</a:t>
                      </a:r>
                      <a:r>
                        <a:rPr lang="en-US" dirty="0" smtClean="0">
                          <a:latin typeface="Times New Roman"/>
                          <a:cs typeface="Times New Roman"/>
                        </a:rPr>
                        <a:t>°</a:t>
                      </a:r>
                      <a:endParaRPr lang="en-US" dirty="0"/>
                    </a:p>
                  </a:txBody>
                  <a:tcPr/>
                </a:tc>
                <a:tc>
                  <a:txBody>
                    <a:bodyPr/>
                    <a:lstStyle/>
                    <a:p>
                      <a:r>
                        <a:rPr lang="en-US" dirty="0" smtClean="0"/>
                        <a:t>66</a:t>
                      </a:r>
                      <a:r>
                        <a:rPr lang="en-US" dirty="0" smtClean="0">
                          <a:latin typeface="Times New Roman"/>
                          <a:cs typeface="Times New Roman"/>
                        </a:rPr>
                        <a:t>°</a:t>
                      </a:r>
                      <a:endParaRPr lang="en-US" dirty="0"/>
                    </a:p>
                  </a:txBody>
                  <a:tcPr/>
                </a:tc>
                <a:tc>
                  <a:txBody>
                    <a:bodyPr/>
                    <a:lstStyle/>
                    <a:p>
                      <a:r>
                        <a:rPr lang="en-US" dirty="0" smtClean="0"/>
                        <a:t>74</a:t>
                      </a:r>
                      <a:r>
                        <a:rPr lang="en-US" dirty="0" smtClean="0">
                          <a:latin typeface="Times New Roman"/>
                          <a:cs typeface="Times New Roman"/>
                        </a:rPr>
                        <a:t>°</a:t>
                      </a:r>
                      <a:endParaRPr lang="en-US" dirty="0"/>
                    </a:p>
                  </a:txBody>
                  <a:tcPr/>
                </a:tc>
                <a:tc>
                  <a:txBody>
                    <a:bodyPr/>
                    <a:lstStyle/>
                    <a:p>
                      <a:r>
                        <a:rPr lang="en-US" dirty="0" smtClean="0"/>
                        <a:t>78</a:t>
                      </a:r>
                      <a:r>
                        <a:rPr lang="en-US" dirty="0" smtClean="0">
                          <a:latin typeface="Times New Roman"/>
                          <a:cs typeface="Times New Roman"/>
                        </a:rPr>
                        <a:t>°</a:t>
                      </a:r>
                      <a:endParaRPr lang="en-US" dirty="0"/>
                    </a:p>
                  </a:txBody>
                  <a:tcPr/>
                </a:tc>
                <a:tc>
                  <a:txBody>
                    <a:bodyPr/>
                    <a:lstStyle/>
                    <a:p>
                      <a:r>
                        <a:rPr lang="en-US" dirty="0" smtClean="0"/>
                        <a:t>77</a:t>
                      </a:r>
                      <a:r>
                        <a:rPr lang="en-US" dirty="0" smtClean="0">
                          <a:latin typeface="Times New Roman"/>
                          <a:cs typeface="Times New Roman"/>
                        </a:rPr>
                        <a:t>°</a:t>
                      </a:r>
                      <a:endParaRPr lang="en-US" dirty="0"/>
                    </a:p>
                  </a:txBody>
                  <a:tcPr/>
                </a:tc>
                <a:tc>
                  <a:txBody>
                    <a:bodyPr/>
                    <a:lstStyle/>
                    <a:p>
                      <a:r>
                        <a:rPr lang="en-US" dirty="0" smtClean="0"/>
                        <a:t>70</a:t>
                      </a:r>
                      <a:r>
                        <a:rPr lang="en-US" dirty="0" smtClean="0">
                          <a:latin typeface="Times New Roman"/>
                          <a:cs typeface="Times New Roman"/>
                        </a:rPr>
                        <a:t>°</a:t>
                      </a:r>
                      <a:endParaRPr lang="en-US" dirty="0"/>
                    </a:p>
                  </a:txBody>
                  <a:tcPr/>
                </a:tc>
                <a:tc>
                  <a:txBody>
                    <a:bodyPr/>
                    <a:lstStyle/>
                    <a:p>
                      <a:r>
                        <a:rPr lang="en-US" dirty="0" smtClean="0"/>
                        <a:t>58</a:t>
                      </a:r>
                      <a:r>
                        <a:rPr lang="en-US" dirty="0" smtClean="0">
                          <a:latin typeface="Times New Roman"/>
                          <a:cs typeface="Times New Roman"/>
                        </a:rPr>
                        <a:t>°</a:t>
                      </a:r>
                      <a:endParaRPr lang="en-US" dirty="0"/>
                    </a:p>
                  </a:txBody>
                  <a:tcPr/>
                </a:tc>
                <a:tc>
                  <a:txBody>
                    <a:bodyPr/>
                    <a:lstStyle/>
                    <a:p>
                      <a:r>
                        <a:rPr lang="en-US" dirty="0" smtClean="0"/>
                        <a:t>48</a:t>
                      </a:r>
                      <a:r>
                        <a:rPr lang="en-US" dirty="0" smtClean="0">
                          <a:latin typeface="Times New Roman"/>
                          <a:cs typeface="Times New Roman"/>
                        </a:rPr>
                        <a:t>°</a:t>
                      </a:r>
                      <a:endParaRPr lang="en-US" dirty="0"/>
                    </a:p>
                  </a:txBody>
                  <a:tcPr/>
                </a:tc>
                <a:tc>
                  <a:txBody>
                    <a:bodyPr/>
                    <a:lstStyle/>
                    <a:p>
                      <a:r>
                        <a:rPr lang="en-US" dirty="0" smtClean="0"/>
                        <a:t>40</a:t>
                      </a:r>
                      <a:r>
                        <a:rPr lang="en-US" dirty="0" smtClean="0">
                          <a:latin typeface="Times New Roman"/>
                          <a:cs typeface="Times New Roman"/>
                        </a:rPr>
                        <a:t>°</a:t>
                      </a:r>
                      <a:endParaRPr lang="en-US" dirty="0"/>
                    </a:p>
                  </a:txBody>
                  <a:tcPr/>
                </a:tc>
              </a:tr>
              <a:tr h="748506">
                <a:tc>
                  <a:txBody>
                    <a:bodyPr/>
                    <a:lstStyle/>
                    <a:p>
                      <a:r>
                        <a:rPr lang="en-US" dirty="0" smtClean="0"/>
                        <a:t>Avg</a:t>
                      </a:r>
                    </a:p>
                    <a:p>
                      <a:r>
                        <a:rPr lang="en-US" dirty="0" smtClean="0"/>
                        <a:t>Prcpt</a:t>
                      </a:r>
                    </a:p>
                    <a:p>
                      <a:r>
                        <a:rPr lang="en-US" dirty="0" smtClean="0"/>
                        <a:t>(in)</a:t>
                      </a:r>
                      <a:endParaRPr lang="en-US" dirty="0"/>
                    </a:p>
                  </a:txBody>
                  <a:tcPr/>
                </a:tc>
                <a:tc>
                  <a:txBody>
                    <a:bodyPr/>
                    <a:lstStyle/>
                    <a:p>
                      <a:r>
                        <a:rPr lang="en-US" dirty="0" smtClean="0"/>
                        <a:t>4.3</a:t>
                      </a:r>
                      <a:endParaRPr lang="en-US" dirty="0"/>
                    </a:p>
                  </a:txBody>
                  <a:tcPr/>
                </a:tc>
                <a:tc>
                  <a:txBody>
                    <a:bodyPr/>
                    <a:lstStyle/>
                    <a:p>
                      <a:r>
                        <a:rPr lang="en-US" dirty="0" smtClean="0"/>
                        <a:t>4.1</a:t>
                      </a:r>
                      <a:endParaRPr lang="en-US" dirty="0"/>
                    </a:p>
                  </a:txBody>
                  <a:tcPr/>
                </a:tc>
                <a:tc>
                  <a:txBody>
                    <a:bodyPr/>
                    <a:lstStyle/>
                    <a:p>
                      <a:r>
                        <a:rPr lang="en-US" dirty="0" smtClean="0"/>
                        <a:t>5.5</a:t>
                      </a:r>
                      <a:endParaRPr lang="en-US" dirty="0"/>
                    </a:p>
                  </a:txBody>
                  <a:tcPr/>
                </a:tc>
                <a:tc>
                  <a:txBody>
                    <a:bodyPr/>
                    <a:lstStyle/>
                    <a:p>
                      <a:r>
                        <a:rPr lang="en-US" dirty="0" smtClean="0"/>
                        <a:t>4.5</a:t>
                      </a:r>
                      <a:endParaRPr lang="en-US" dirty="0"/>
                    </a:p>
                  </a:txBody>
                  <a:tcPr/>
                </a:tc>
                <a:tc>
                  <a:txBody>
                    <a:bodyPr/>
                    <a:lstStyle/>
                    <a:p>
                      <a:r>
                        <a:rPr lang="en-US" dirty="0" smtClean="0"/>
                        <a:t>5.4</a:t>
                      </a:r>
                      <a:endParaRPr lang="en-US" dirty="0"/>
                    </a:p>
                  </a:txBody>
                  <a:tcPr/>
                </a:tc>
                <a:tc>
                  <a:txBody>
                    <a:bodyPr/>
                    <a:lstStyle/>
                    <a:p>
                      <a:r>
                        <a:rPr lang="en-US" dirty="0" smtClean="0"/>
                        <a:t>3.9</a:t>
                      </a:r>
                      <a:endParaRPr lang="en-US" dirty="0"/>
                    </a:p>
                  </a:txBody>
                  <a:tcPr/>
                </a:tc>
                <a:tc>
                  <a:txBody>
                    <a:bodyPr/>
                    <a:lstStyle/>
                    <a:p>
                      <a:r>
                        <a:rPr lang="en-US" dirty="0" smtClean="0"/>
                        <a:t>4.8</a:t>
                      </a:r>
                      <a:endParaRPr lang="en-US" dirty="0"/>
                    </a:p>
                  </a:txBody>
                  <a:tcPr/>
                </a:tc>
                <a:tc>
                  <a:txBody>
                    <a:bodyPr/>
                    <a:lstStyle/>
                    <a:p>
                      <a:r>
                        <a:rPr lang="en-US" dirty="0" smtClean="0"/>
                        <a:t>3.8</a:t>
                      </a:r>
                      <a:endParaRPr lang="en-US" dirty="0"/>
                    </a:p>
                  </a:txBody>
                  <a:tcPr/>
                </a:tc>
                <a:tc>
                  <a:txBody>
                    <a:bodyPr/>
                    <a:lstStyle/>
                    <a:p>
                      <a:r>
                        <a:rPr lang="en-US" dirty="0" smtClean="0"/>
                        <a:t>4.3</a:t>
                      </a:r>
                      <a:endParaRPr lang="en-US" dirty="0"/>
                    </a:p>
                  </a:txBody>
                  <a:tcPr/>
                </a:tc>
                <a:tc>
                  <a:txBody>
                    <a:bodyPr/>
                    <a:lstStyle/>
                    <a:p>
                      <a:r>
                        <a:rPr lang="en-US" dirty="0" smtClean="0"/>
                        <a:t>3.3</a:t>
                      </a:r>
                      <a:endParaRPr lang="en-US" dirty="0"/>
                    </a:p>
                  </a:txBody>
                  <a:tcPr/>
                </a:tc>
                <a:tc>
                  <a:txBody>
                    <a:bodyPr/>
                    <a:lstStyle/>
                    <a:p>
                      <a:r>
                        <a:rPr lang="en-US" dirty="0" smtClean="0"/>
                        <a:t>4.5</a:t>
                      </a:r>
                      <a:endParaRPr lang="en-US" dirty="0"/>
                    </a:p>
                  </a:txBody>
                  <a:tcPr/>
                </a:tc>
                <a:tc>
                  <a:txBody>
                    <a:bodyPr/>
                    <a:lstStyle/>
                    <a:p>
                      <a:r>
                        <a:rPr lang="en-US" dirty="0" smtClean="0"/>
                        <a:t>5.0</a:t>
                      </a:r>
                      <a:endParaRPr lang="en-US"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a:t>
            </a:r>
            <a:endParaRPr lang="en-US" dirty="0"/>
          </a:p>
        </p:txBody>
      </p:sp>
      <p:sp>
        <p:nvSpPr>
          <p:cNvPr id="3" name="Content Placeholder 2"/>
          <p:cNvSpPr>
            <a:spLocks noGrp="1"/>
          </p:cNvSpPr>
          <p:nvPr>
            <p:ph sz="quarter" idx="1"/>
          </p:nvPr>
        </p:nvSpPr>
        <p:spPr/>
        <p:txBody>
          <a:bodyPr/>
          <a:lstStyle/>
          <a:p>
            <a:r>
              <a:rPr lang="en-US" dirty="0" smtClean="0"/>
              <a:t>Trends in Population</a:t>
            </a:r>
          </a:p>
          <a:p>
            <a:pPr lvl="1"/>
            <a:r>
              <a:rPr lang="en-US" dirty="0" smtClean="0"/>
              <a:t>1990</a:t>
            </a:r>
          </a:p>
          <a:p>
            <a:pPr lvl="2"/>
            <a:r>
              <a:rPr lang="en-US" dirty="0" smtClean="0"/>
              <a:t>Total population census: 118,570</a:t>
            </a:r>
          </a:p>
          <a:p>
            <a:pPr lvl="2"/>
            <a:r>
              <a:rPr lang="en-US" dirty="0" smtClean="0"/>
              <a:t>Growth from 1990-2000: 53.52%</a:t>
            </a:r>
          </a:p>
          <a:p>
            <a:pPr lvl="1"/>
            <a:r>
              <a:rPr lang="en-US" dirty="0" smtClean="0"/>
              <a:t>2000 </a:t>
            </a:r>
          </a:p>
          <a:p>
            <a:pPr lvl="2"/>
            <a:r>
              <a:rPr lang="en-US" dirty="0" smtClean="0"/>
              <a:t>Total population census: 182,023</a:t>
            </a:r>
          </a:p>
          <a:p>
            <a:pPr lvl="2"/>
            <a:r>
              <a:rPr lang="en-US" dirty="0" smtClean="0"/>
              <a:t>Growth from 2000-2008: 32.6%</a:t>
            </a:r>
          </a:p>
          <a:p>
            <a:pPr lvl="1"/>
            <a:r>
              <a:rPr lang="en-US" dirty="0" smtClean="0"/>
              <a:t>2008</a:t>
            </a:r>
          </a:p>
          <a:p>
            <a:pPr lvl="2"/>
            <a:r>
              <a:rPr lang="en-US" dirty="0" smtClean="0"/>
              <a:t>Total population census: 241,355</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2008 Demographic Information</a:t>
            </a:r>
            <a:endParaRPr lang="en-US" dirty="0"/>
          </a:p>
        </p:txBody>
      </p:sp>
      <p:sp>
        <p:nvSpPr>
          <p:cNvPr id="3" name="Content Placeholder 2"/>
          <p:cNvSpPr>
            <a:spLocks noGrp="1"/>
          </p:cNvSpPr>
          <p:nvPr>
            <p:ph sz="quarter" idx="1"/>
          </p:nvPr>
        </p:nvSpPr>
        <p:spPr/>
        <p:txBody>
          <a:bodyPr/>
          <a:lstStyle/>
          <a:p>
            <a:r>
              <a:rPr lang="en-US" dirty="0" smtClean="0"/>
              <a:t>Caucasian: 194,760</a:t>
            </a:r>
          </a:p>
          <a:p>
            <a:r>
              <a:rPr lang="en-US" dirty="0" smtClean="0"/>
              <a:t>African Americans: 28,541</a:t>
            </a:r>
          </a:p>
          <a:p>
            <a:r>
              <a:rPr lang="en-US" dirty="0" smtClean="0"/>
              <a:t>American Indian/Alaska Native: 727</a:t>
            </a:r>
          </a:p>
          <a:p>
            <a:r>
              <a:rPr lang="en-US" dirty="0" smtClean="0"/>
              <a:t>Asian: 6,570</a:t>
            </a:r>
          </a:p>
          <a:p>
            <a:r>
              <a:rPr lang="en-US" dirty="0" smtClean="0"/>
              <a:t>Native Hawaiian/ Pacific Islander: 109</a:t>
            </a:r>
          </a:p>
          <a:p>
            <a:r>
              <a:rPr lang="en-US" dirty="0" smtClean="0"/>
              <a:t>Other: 10,648</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City Populations</a:t>
            </a:r>
            <a:endParaRPr lang="en-US" dirty="0"/>
          </a:p>
        </p:txBody>
      </p:sp>
      <p:sp>
        <p:nvSpPr>
          <p:cNvPr id="3" name="Content Placeholder 2"/>
          <p:cNvSpPr>
            <a:spLocks noGrp="1"/>
          </p:cNvSpPr>
          <p:nvPr>
            <p:ph sz="quarter" idx="1"/>
          </p:nvPr>
        </p:nvSpPr>
        <p:spPr/>
        <p:txBody>
          <a:bodyPr>
            <a:normAutofit/>
          </a:bodyPr>
          <a:lstStyle/>
          <a:p>
            <a:r>
              <a:rPr lang="en-US" dirty="0" smtClean="0"/>
              <a:t>Murfreesboro population</a:t>
            </a:r>
          </a:p>
          <a:p>
            <a:pPr lvl="1"/>
            <a:r>
              <a:rPr lang="en-US" dirty="0" smtClean="0"/>
              <a:t>100,575</a:t>
            </a:r>
          </a:p>
          <a:p>
            <a:r>
              <a:rPr lang="en-US" dirty="0" smtClean="0"/>
              <a:t>Smyrna population</a:t>
            </a:r>
          </a:p>
          <a:p>
            <a:pPr lvl="1"/>
            <a:r>
              <a:rPr lang="en-US" dirty="0" smtClean="0"/>
              <a:t>38,073</a:t>
            </a:r>
          </a:p>
          <a:p>
            <a:r>
              <a:rPr lang="en-US" dirty="0" smtClean="0"/>
              <a:t>Lavergne population</a:t>
            </a:r>
          </a:p>
          <a:p>
            <a:pPr lvl="1"/>
            <a:r>
              <a:rPr lang="en-US" dirty="0" smtClean="0"/>
              <a:t>26,472</a:t>
            </a:r>
          </a:p>
          <a:p>
            <a:r>
              <a:rPr lang="en-US" dirty="0" smtClean="0"/>
              <a:t>Eagleville population</a:t>
            </a:r>
          </a:p>
          <a:p>
            <a:pPr lvl="1"/>
            <a:r>
              <a:rPr lang="en-US" dirty="0" smtClean="0"/>
              <a:t>491</a:t>
            </a:r>
          </a:p>
        </p:txBody>
      </p:sp>
      <p:pic>
        <p:nvPicPr>
          <p:cNvPr id="4" name="Picture 3" descr="bfmar06pb18.jpg"/>
          <p:cNvPicPr>
            <a:picLocks noChangeAspect="1"/>
          </p:cNvPicPr>
          <p:nvPr/>
        </p:nvPicPr>
        <p:blipFill>
          <a:blip r:embed="rId2"/>
          <a:stretch>
            <a:fillRect/>
          </a:stretch>
        </p:blipFill>
        <p:spPr>
          <a:xfrm>
            <a:off x="4572000" y="2667000"/>
            <a:ext cx="4267200" cy="364807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a:t>
            </a:r>
            <a:endParaRPr lang="en-US" dirty="0"/>
          </a:p>
        </p:txBody>
      </p:sp>
      <p:sp>
        <p:nvSpPr>
          <p:cNvPr id="4" name="Content Placeholder 3"/>
          <p:cNvSpPr>
            <a:spLocks noGrp="1"/>
          </p:cNvSpPr>
          <p:nvPr>
            <p:ph sz="quarter" idx="1"/>
          </p:nvPr>
        </p:nvSpPr>
        <p:spPr>
          <a:xfrm>
            <a:off x="612648" y="1600200"/>
            <a:ext cx="8153400" cy="4876800"/>
          </a:xfrm>
        </p:spPr>
        <p:txBody>
          <a:bodyPr>
            <a:normAutofit fontScale="70000" lnSpcReduction="20000"/>
          </a:bodyPr>
          <a:lstStyle/>
          <a:p>
            <a:r>
              <a:rPr lang="en-US" sz="3400" dirty="0" smtClean="0"/>
              <a:t>Male: 120,429 (49.9%)</a:t>
            </a:r>
          </a:p>
          <a:p>
            <a:r>
              <a:rPr lang="en-US" sz="3400" dirty="0" smtClean="0"/>
              <a:t>Female: 120,926 (50.1%)</a:t>
            </a:r>
          </a:p>
          <a:p>
            <a:pPr>
              <a:buNone/>
            </a:pPr>
            <a:endParaRPr lang="en-US" sz="3400" dirty="0" smtClean="0"/>
          </a:p>
          <a:p>
            <a:r>
              <a:rPr lang="en-US" sz="3400" dirty="0" smtClean="0"/>
              <a:t>Under 18 years of age: 60,904 (25.2%)</a:t>
            </a:r>
          </a:p>
          <a:p>
            <a:r>
              <a:rPr lang="en-US" sz="3400" dirty="0" smtClean="0"/>
              <a:t>18-24 years of age: 27,658 (11.5%)</a:t>
            </a:r>
          </a:p>
          <a:p>
            <a:r>
              <a:rPr lang="en-US" sz="3400" dirty="0" smtClean="0"/>
              <a:t>25-34 years of age: 40,026 (16.6%)</a:t>
            </a:r>
          </a:p>
          <a:p>
            <a:r>
              <a:rPr lang="en-US" sz="3400" dirty="0" smtClean="0"/>
              <a:t>35-54 years of age: 70,714 (29.3%)</a:t>
            </a:r>
          </a:p>
          <a:p>
            <a:r>
              <a:rPr lang="en-US" sz="3400" dirty="0" smtClean="0"/>
              <a:t>55-64 years of age: 22,214 (9.2%)</a:t>
            </a:r>
          </a:p>
          <a:p>
            <a:r>
              <a:rPr lang="en-US" sz="3400" dirty="0" smtClean="0"/>
              <a:t>65-84 years of age: 17,696 (7.34%)</a:t>
            </a:r>
          </a:p>
          <a:p>
            <a:r>
              <a:rPr lang="en-US" sz="3400" dirty="0" smtClean="0"/>
              <a:t>Over 84 years of age: 2,143 (0.9%)</a:t>
            </a:r>
          </a:p>
          <a:p>
            <a:endParaRPr lang="en-US" sz="3400" dirty="0" smtClean="0"/>
          </a:p>
          <a:p>
            <a:r>
              <a:rPr lang="en-US" sz="3400" dirty="0" smtClean="0">
                <a:solidFill>
                  <a:srgbClr val="FFC000"/>
                </a:solidFill>
                <a:hlinkClick r:id="rId2"/>
              </a:rPr>
              <a:t>http://www.rutherfordchamber.org/economic-development/bic/demographics/population.php</a:t>
            </a:r>
            <a:endParaRPr lang="en-US" sz="3400" dirty="0" smtClean="0">
              <a:solidFill>
                <a:srgbClr val="FFC000"/>
              </a:solidFill>
            </a:endParaRP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307</TotalTime>
  <Words>2162</Words>
  <Application>Microsoft Office PowerPoint</Application>
  <PresentationFormat>On-screen Show (4:3)</PresentationFormat>
  <Paragraphs>620</Paragraphs>
  <Slides>47</Slides>
  <Notes>3</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Median</vt:lpstr>
      <vt:lpstr>Community Assessment Rutherford County, Tennessee  Geography, Population, &amp; Environment </vt:lpstr>
      <vt:lpstr>Geographical Information for Rutherford County</vt:lpstr>
      <vt:lpstr>Geographical Information (cont.)</vt:lpstr>
      <vt:lpstr>Weather for Rutherford County</vt:lpstr>
      <vt:lpstr>Weather for Murfreesboro, Tennessee</vt:lpstr>
      <vt:lpstr>Population</vt:lpstr>
      <vt:lpstr>2008 Demographic Information</vt:lpstr>
      <vt:lpstr>City Populations</vt:lpstr>
      <vt:lpstr>Population</vt:lpstr>
      <vt:lpstr>Water Quality</vt:lpstr>
      <vt:lpstr>Sewage and Waste Disposal</vt:lpstr>
      <vt:lpstr>Sewage and Waste Disposal</vt:lpstr>
      <vt:lpstr>Air Quality</vt:lpstr>
      <vt:lpstr>Air Quality</vt:lpstr>
      <vt:lpstr>Food Quality and Access</vt:lpstr>
      <vt:lpstr>Housing Units (2000)</vt:lpstr>
      <vt:lpstr>Renter-Occupied Housing Units</vt:lpstr>
      <vt:lpstr>Owner-Occupied Housing Units</vt:lpstr>
      <vt:lpstr>Owner-Occupied Housing Units</vt:lpstr>
      <vt:lpstr>Housing in Rutherford County</vt:lpstr>
      <vt:lpstr>Housing in Rutherford County</vt:lpstr>
      <vt:lpstr>Animal Control</vt:lpstr>
      <vt:lpstr>Animal Control (cont.)</vt:lpstr>
      <vt:lpstr>According to the CDC…</vt:lpstr>
      <vt:lpstr>Health Outcomes</vt:lpstr>
      <vt:lpstr>Health Determinants</vt:lpstr>
      <vt:lpstr>Health Determinants</vt:lpstr>
      <vt:lpstr>Health Behaviors</vt:lpstr>
      <vt:lpstr>Health Behaviors</vt:lpstr>
      <vt:lpstr>Socioeconomic Factors</vt:lpstr>
      <vt:lpstr>Physical Environment</vt:lpstr>
      <vt:lpstr>Overall Rank</vt:lpstr>
      <vt:lpstr>Mortality Rank</vt:lpstr>
      <vt:lpstr>Strengths of Rutherford County</vt:lpstr>
      <vt:lpstr>Challenges in Rutherford County</vt:lpstr>
      <vt:lpstr>Crime Rates in Rutherford County (2005)</vt:lpstr>
      <vt:lpstr>Crime Rates in Murfreesboro (2005)</vt:lpstr>
      <vt:lpstr>Average Household Income</vt:lpstr>
      <vt:lpstr>Unemployment</vt:lpstr>
      <vt:lpstr>Food Banks</vt:lpstr>
      <vt:lpstr>Food Banks</vt:lpstr>
      <vt:lpstr>Food Stamps</vt:lpstr>
      <vt:lpstr>Meals on Wheels</vt:lpstr>
      <vt:lpstr>Meals on Wheels</vt:lpstr>
      <vt:lpstr>Nursing Diagnosis for the Community</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Assessment Rutherford County, Tennessee</dc:title>
  <dc:creator>Mary Jo Tipps</dc:creator>
  <cp:lastModifiedBy>Mary Jo Tipps</cp:lastModifiedBy>
  <cp:revision>47</cp:revision>
  <dcterms:created xsi:type="dcterms:W3CDTF">2008-11-29T04:21:06Z</dcterms:created>
  <dcterms:modified xsi:type="dcterms:W3CDTF">2008-11-30T22:51:35Z</dcterms:modified>
</cp:coreProperties>
</file>