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49"/>
  </p:notesMasterIdLst>
  <p:sldIdLst>
    <p:sldId id="256" r:id="rId2"/>
    <p:sldId id="271" r:id="rId3"/>
    <p:sldId id="272" r:id="rId4"/>
    <p:sldId id="258" r:id="rId5"/>
    <p:sldId id="257" r:id="rId6"/>
    <p:sldId id="273" r:id="rId7"/>
    <p:sldId id="274" r:id="rId8"/>
    <p:sldId id="275" r:id="rId9"/>
    <p:sldId id="276" r:id="rId10"/>
    <p:sldId id="292" r:id="rId11"/>
    <p:sldId id="293" r:id="rId12"/>
    <p:sldId id="294" r:id="rId13"/>
    <p:sldId id="296" r:id="rId14"/>
    <p:sldId id="295" r:id="rId15"/>
    <p:sldId id="268" r:id="rId16"/>
    <p:sldId id="297" r:id="rId17"/>
    <p:sldId id="298" r:id="rId18"/>
    <p:sldId id="299" r:id="rId19"/>
    <p:sldId id="300" r:id="rId20"/>
    <p:sldId id="264" r:id="rId21"/>
    <p:sldId id="265" r:id="rId22"/>
    <p:sldId id="269" r:id="rId23"/>
    <p:sldId id="270" r:id="rId24"/>
    <p:sldId id="267" r:id="rId25"/>
    <p:sldId id="281" r:id="rId26"/>
    <p:sldId id="282" r:id="rId27"/>
    <p:sldId id="283" r:id="rId28"/>
    <p:sldId id="284" r:id="rId29"/>
    <p:sldId id="285" r:id="rId30"/>
    <p:sldId id="286" r:id="rId31"/>
    <p:sldId id="287" r:id="rId32"/>
    <p:sldId id="288" r:id="rId33"/>
    <p:sldId id="289" r:id="rId34"/>
    <p:sldId id="290" r:id="rId35"/>
    <p:sldId id="291" r:id="rId36"/>
    <p:sldId id="277" r:id="rId37"/>
    <p:sldId id="278" r:id="rId38"/>
    <p:sldId id="280" r:id="rId39"/>
    <p:sldId id="279" r:id="rId40"/>
    <p:sldId id="259" r:id="rId41"/>
    <p:sldId id="260" r:id="rId42"/>
    <p:sldId id="266" r:id="rId43"/>
    <p:sldId id="261" r:id="rId44"/>
    <p:sldId id="262" r:id="rId45"/>
    <p:sldId id="303"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8" autoAdjust="0"/>
    <p:restoredTop sz="89924" autoAdjust="0"/>
  </p:normalViewPr>
  <p:slideViewPr>
    <p:cSldViewPr>
      <p:cViewPr varScale="1">
        <p:scale>
          <a:sx n="67" d="100"/>
          <a:sy n="67" d="100"/>
        </p:scale>
        <p:origin x="-606" y="-90"/>
      </p:cViewPr>
      <p:guideLst>
        <p:guide orient="horz" pos="2160"/>
        <p:guide pos="2880"/>
      </p:guideLst>
    </p:cSldViewPr>
  </p:slideViewPr>
  <p:outlineViewPr>
    <p:cViewPr>
      <p:scale>
        <a:sx n="33" d="100"/>
        <a:sy n="33" d="100"/>
      </p:scale>
      <p:origin x="48" y="12366"/>
    </p:cViewPr>
  </p:outlineViewPr>
  <p:notesTextViewPr>
    <p:cViewPr>
      <p:scale>
        <a:sx n="100" d="100"/>
        <a:sy n="100" d="100"/>
      </p:scale>
      <p:origin x="0" y="0"/>
    </p:cViewPr>
  </p:notesTextViewPr>
  <p:sorterViewPr>
    <p:cViewPr>
      <p:scale>
        <a:sx n="66" d="100"/>
        <a:sy n="66" d="100"/>
      </p:scale>
      <p:origin x="0" y="595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DA9562-985C-4722-A561-B3352147DF0E}" type="datetimeFigureOut">
              <a:rPr lang="en-US" smtClean="0"/>
              <a:pPr/>
              <a:t>11/30/2008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3B138F-3E26-4F81-8C00-2F262340ADF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3B138F-3E26-4F81-8C00-2F262340ADFD}" type="slidenum">
              <a:rPr lang="en-US" smtClean="0"/>
              <a:pPr/>
              <a:t>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3B138F-3E26-4F81-8C00-2F262340ADFD}" type="slidenum">
              <a:rPr lang="en-US" smtClean="0"/>
              <a:pPr/>
              <a:t>12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3B138F-3E26-4F81-8C00-2F262340ADFD}" type="slidenum">
              <a:rPr lang="en-US" smtClean="0"/>
              <a:pPr/>
              <a:t>47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04E2A5D-1E8A-40E5-A3D6-F6BAAF7E47D6}" type="datetimeFigureOut">
              <a:rPr lang="en-US" smtClean="0"/>
              <a:pPr/>
              <a:t>11/30/2008</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2DFB5F-AB29-4640-A409-88800991E1C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E2A5D-1E8A-40E5-A3D6-F6BAAF7E47D6}" type="datetimeFigureOut">
              <a:rPr lang="en-US" smtClean="0"/>
              <a:pPr/>
              <a:t>11/30/2008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2DFB5F-AB29-4640-A409-88800991E1C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04E2A5D-1E8A-40E5-A3D6-F6BAAF7E47D6}" type="datetimeFigureOut">
              <a:rPr lang="en-US" smtClean="0"/>
              <a:pPr/>
              <a:t>11/30/2008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B22DFB5F-AB29-4640-A409-88800991E1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04E2A5D-1E8A-40E5-A3D6-F6BAAF7E47D6}" type="datetimeFigureOut">
              <a:rPr lang="en-US" smtClean="0"/>
              <a:pPr/>
              <a:t>11/30/2008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2DFB5F-AB29-4640-A409-88800991E1CE}"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04E2A5D-1E8A-40E5-A3D6-F6BAAF7E47D6}" type="datetimeFigureOut">
              <a:rPr lang="en-US" smtClean="0"/>
              <a:pPr/>
              <a:t>11/30/2008</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2DFB5F-AB29-4640-A409-88800991E1CE}"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04E2A5D-1E8A-40E5-A3D6-F6BAAF7E47D6}" type="datetimeFigureOut">
              <a:rPr lang="en-US" smtClean="0"/>
              <a:pPr/>
              <a:t>11/30/2008</a:t>
            </a:fld>
            <a:endParaRPr lang="en-US" dirty="0"/>
          </a:p>
        </p:txBody>
      </p:sp>
      <p:sp>
        <p:nvSpPr>
          <p:cNvPr id="10" name="Slide Number Placeholder 9"/>
          <p:cNvSpPr>
            <a:spLocks noGrp="1"/>
          </p:cNvSpPr>
          <p:nvPr>
            <p:ph type="sldNum" sz="quarter" idx="16"/>
          </p:nvPr>
        </p:nvSpPr>
        <p:spPr/>
        <p:txBody>
          <a:bodyPr rtlCol="0"/>
          <a:lstStyle/>
          <a:p>
            <a:fld id="{B22DFB5F-AB29-4640-A409-88800991E1CE}"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04E2A5D-1E8A-40E5-A3D6-F6BAAF7E47D6}" type="datetimeFigureOut">
              <a:rPr lang="en-US" smtClean="0"/>
              <a:pPr/>
              <a:t>11/30/2008</a:t>
            </a:fld>
            <a:endParaRPr lang="en-US" dirty="0"/>
          </a:p>
        </p:txBody>
      </p:sp>
      <p:sp>
        <p:nvSpPr>
          <p:cNvPr id="12" name="Slide Number Placeholder 11"/>
          <p:cNvSpPr>
            <a:spLocks noGrp="1"/>
          </p:cNvSpPr>
          <p:nvPr>
            <p:ph type="sldNum" sz="quarter" idx="16"/>
          </p:nvPr>
        </p:nvSpPr>
        <p:spPr/>
        <p:txBody>
          <a:bodyPr rtlCol="0"/>
          <a:lstStyle/>
          <a:p>
            <a:fld id="{B22DFB5F-AB29-4640-A409-88800991E1CE}"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4E2A5D-1E8A-40E5-A3D6-F6BAAF7E47D6}" type="datetimeFigureOut">
              <a:rPr lang="en-US" smtClean="0"/>
              <a:pPr/>
              <a:t>11/30/2008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2DFB5F-AB29-4640-A409-88800991E1C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E2A5D-1E8A-40E5-A3D6-F6BAAF7E47D6}" type="datetimeFigureOut">
              <a:rPr lang="en-US" smtClean="0"/>
              <a:pPr/>
              <a:t>11/30/2008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2DFB5F-AB29-4640-A409-88800991E1C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4E2A5D-1E8A-40E5-A3D6-F6BAAF7E47D6}" type="datetimeFigureOut">
              <a:rPr lang="en-US" smtClean="0"/>
              <a:pPr/>
              <a:t>11/30/2008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2DFB5F-AB29-4640-A409-88800991E1CE}"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804E2A5D-1E8A-40E5-A3D6-F6BAAF7E47D6}" type="datetimeFigureOut">
              <a:rPr lang="en-US" smtClean="0"/>
              <a:pPr/>
              <a:t>11/30/2008</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2DFB5F-AB29-4640-A409-88800991E1CE}"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04E2A5D-1E8A-40E5-A3D6-F6BAAF7E47D6}" type="datetimeFigureOut">
              <a:rPr lang="en-US" smtClean="0"/>
              <a:pPr/>
              <a:t>11/30/2008</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2DFB5F-AB29-4640-A409-88800991E1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corecard.org/env-releases/cap/state.tcl?fips_state_code=47#air_ranking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myrnahousingauthority.com/" TargetMode="External"/><Relationship Id="rId2" Type="http://schemas.openxmlformats.org/officeDocument/2006/relationships/hyperlink" Target="http://www.mha-tn.org/" TargetMode="External"/><Relationship Id="rId1" Type="http://schemas.openxmlformats.org/officeDocument/2006/relationships/slideLayout" Target="../slideLayouts/slideLayout2.xml"/><Relationship Id="rId4" Type="http://schemas.openxmlformats.org/officeDocument/2006/relationships/hyperlink" Target="http://www.tennlegalaid.com/Library/Documents/1150909438.8/Section8Rutherford.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diseasemaps.usgs.gov/wnv_tn_mosquitoe.html" TargetMode="External"/><Relationship Id="rId2" Type="http://schemas.openxmlformats.org/officeDocument/2006/relationships/hyperlink" Target="http://www.cdc.gov/rabies/docs/rabies_surveillance_us_2006.pdf" TargetMode="External"/><Relationship Id="rId1" Type="http://schemas.openxmlformats.org/officeDocument/2006/relationships/slideLayout" Target="../slideLayouts/slideLayout4.xml"/><Relationship Id="rId4" Type="http://schemas.openxmlformats.org/officeDocument/2006/relationships/hyperlink" Target="http://www.nospraynashville.org/othercities.html"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www.cdc.gov/rabies/docs/rabies_surveillance_us_2006.pdf" TargetMode="External"/><Relationship Id="rId3" Type="http://schemas.openxmlformats.org/officeDocument/2006/relationships/hyperlink" Target="http://www.rutherfordchamber.org/economic-development/bic/quality-of-life/cllimate.php" TargetMode="External"/><Relationship Id="rId7" Type="http://schemas.openxmlformats.org/officeDocument/2006/relationships/hyperlink" Target="http://www/tennlegalaid.com/Library/Documents/1150909438.8/Section8Rutherford.pdf" TargetMode="External"/><Relationship Id="rId2" Type="http://schemas.openxmlformats.org/officeDocument/2006/relationships/hyperlink" Target="http://www.go-tennessee.com/Murfreesboro/" TargetMode="External"/><Relationship Id="rId1" Type="http://schemas.openxmlformats.org/officeDocument/2006/relationships/slideLayout" Target="../slideLayouts/slideLayout2.xml"/><Relationship Id="rId6" Type="http://schemas.openxmlformats.org/officeDocument/2006/relationships/hyperlink" Target="http://www.smyrnahousingauthority.com/" TargetMode="External"/><Relationship Id="rId5" Type="http://schemas.openxmlformats.org/officeDocument/2006/relationships/hyperlink" Target="http://www.rutherfordcounty.org/pets/" TargetMode="External"/><Relationship Id="rId10" Type="http://schemas.openxmlformats.org/officeDocument/2006/relationships/hyperlink" Target="http://www.nospraynashville.org/othercities.html" TargetMode="External"/><Relationship Id="rId4" Type="http://schemas.openxmlformats.org/officeDocument/2006/relationships/hyperlink" Target="http://www.epodunk.com/cgi-bin/housOverview.php?locIndex=12648" TargetMode="External"/><Relationship Id="rId9" Type="http://schemas.openxmlformats.org/officeDocument/2006/relationships/hyperlink" Target="http://diseasemaps.usgs.gov/wnv_tn_mosquitoe.html"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rutherfordcountytn.gov/" TargetMode="External"/><Relationship Id="rId7" Type="http://schemas.openxmlformats.org/officeDocument/2006/relationships/hyperlink" Target="http://images.google.com/imghp?ie=UTF-8&amp;hl=en&amp;tab=w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rutherfordchamber.org/economic-development/bic/demographics/population.php" TargetMode="External"/><Relationship Id="rId5" Type="http://schemas.openxmlformats.org/officeDocument/2006/relationships/hyperlink" Target="http://www.scorecard.org/" TargetMode="External"/><Relationship Id="rId4" Type="http://schemas.openxmlformats.org/officeDocument/2006/relationships/hyperlink" Target="http://www.murfreesborotn.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rutherfordchamber.org/economic-development/bic/demographics/population.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763000" cy="3352800"/>
          </a:xfrm>
        </p:spPr>
        <p:txBody>
          <a:bodyPr>
            <a:normAutofit/>
          </a:bodyPr>
          <a:lstStyle/>
          <a:p>
            <a:r>
              <a:rPr lang="en-US" b="1" dirty="0" smtClean="0"/>
              <a:t>Community Assessment</a:t>
            </a:r>
            <a:br>
              <a:rPr lang="en-US" b="1" dirty="0" smtClean="0"/>
            </a:br>
            <a:r>
              <a:rPr lang="en-US" b="1" dirty="0" smtClean="0"/>
              <a:t>Rutherford County, Tennessee</a:t>
            </a:r>
            <a:br>
              <a:rPr lang="en-US" b="1" dirty="0" smtClean="0"/>
            </a:br>
            <a:r>
              <a:rPr lang="en-US" b="1" dirty="0" smtClean="0"/>
              <a:t/>
            </a:r>
            <a:br>
              <a:rPr lang="en-US" b="1" dirty="0" smtClean="0"/>
            </a:br>
            <a:r>
              <a:rPr lang="en-US" sz="3000" b="1" dirty="0" smtClean="0"/>
              <a:t>Geography, Population, &amp; Environment </a:t>
            </a:r>
            <a:endParaRPr lang="en-US" sz="3000" b="1" dirty="0"/>
          </a:p>
        </p:txBody>
      </p:sp>
      <p:sp>
        <p:nvSpPr>
          <p:cNvPr id="3" name="Subtitle 2"/>
          <p:cNvSpPr>
            <a:spLocks noGrp="1"/>
          </p:cNvSpPr>
          <p:nvPr>
            <p:ph type="subTitle" idx="1"/>
          </p:nvPr>
        </p:nvSpPr>
        <p:spPr>
          <a:xfrm>
            <a:off x="228600" y="3657600"/>
            <a:ext cx="8458200" cy="2743200"/>
          </a:xfrm>
        </p:spPr>
        <p:txBody>
          <a:bodyPr>
            <a:normAutofit/>
          </a:bodyPr>
          <a:lstStyle/>
          <a:p>
            <a:r>
              <a:rPr lang="en-US" b="1" dirty="0" smtClean="0">
                <a:solidFill>
                  <a:schemeClr val="tx1"/>
                </a:solidFill>
              </a:rPr>
              <a:t>Group #3</a:t>
            </a:r>
          </a:p>
          <a:p>
            <a:r>
              <a:rPr lang="en-US" sz="2400" b="1" dirty="0" smtClean="0">
                <a:solidFill>
                  <a:schemeClr val="tx1"/>
                </a:solidFill>
              </a:rPr>
              <a:t>Shelaina</a:t>
            </a:r>
            <a:r>
              <a:rPr lang="en-US" sz="2400" b="1" dirty="0" smtClean="0">
                <a:solidFill>
                  <a:schemeClr val="tx1"/>
                </a:solidFill>
              </a:rPr>
              <a:t> Lewis, Shannon </a:t>
            </a:r>
            <a:r>
              <a:rPr lang="en-US" sz="2400" b="1" dirty="0" smtClean="0">
                <a:solidFill>
                  <a:schemeClr val="tx1"/>
                </a:solidFill>
              </a:rPr>
              <a:t>Beaty</a:t>
            </a:r>
            <a:r>
              <a:rPr lang="en-US" sz="2400" b="1" dirty="0" smtClean="0">
                <a:solidFill>
                  <a:schemeClr val="tx1"/>
                </a:solidFill>
              </a:rPr>
              <a:t>, Wendy </a:t>
            </a:r>
            <a:r>
              <a:rPr lang="en-US" sz="2400" b="1" dirty="0" smtClean="0">
                <a:solidFill>
                  <a:schemeClr val="tx1"/>
                </a:solidFill>
              </a:rPr>
              <a:t>Hesson</a:t>
            </a:r>
            <a:r>
              <a:rPr lang="en-US" sz="2400" b="1" dirty="0" smtClean="0">
                <a:solidFill>
                  <a:schemeClr val="tx1"/>
                </a:solidFill>
              </a:rPr>
              <a:t>, Andria </a:t>
            </a:r>
            <a:r>
              <a:rPr lang="en-US" sz="2400" b="1" dirty="0" smtClean="0">
                <a:solidFill>
                  <a:schemeClr val="tx1"/>
                </a:solidFill>
              </a:rPr>
              <a:t>Russow</a:t>
            </a:r>
            <a:r>
              <a:rPr lang="en-US" sz="2400" b="1" dirty="0" smtClean="0">
                <a:solidFill>
                  <a:schemeClr val="tx1"/>
                </a:solidFill>
              </a:rPr>
              <a:t>, Hunter Peak, Kendra </a:t>
            </a:r>
            <a:r>
              <a:rPr lang="en-US" sz="2400" b="1" dirty="0" smtClean="0">
                <a:solidFill>
                  <a:schemeClr val="tx1"/>
                </a:solidFill>
              </a:rPr>
              <a:t>Sermsai</a:t>
            </a:r>
            <a:r>
              <a:rPr lang="en-US" sz="2400" b="1" dirty="0" smtClean="0">
                <a:solidFill>
                  <a:schemeClr val="tx1"/>
                </a:solidFill>
              </a:rPr>
              <a:t>, Miranda Farmer, Laura </a:t>
            </a:r>
            <a:r>
              <a:rPr lang="en-US" sz="2400" b="1" dirty="0" smtClean="0">
                <a:solidFill>
                  <a:schemeClr val="tx1"/>
                </a:solidFill>
              </a:rPr>
              <a:t>Keeter</a:t>
            </a:r>
            <a:r>
              <a:rPr lang="en-US" sz="2400" b="1" dirty="0" smtClean="0">
                <a:solidFill>
                  <a:schemeClr val="tx1"/>
                </a:solidFill>
              </a:rPr>
              <a:t>, Heather Harden, &amp; Victoria Tipps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Quality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Water Services provided for Rutherford County by:</a:t>
            </a:r>
          </a:p>
          <a:p>
            <a:pPr lvl="1"/>
            <a:r>
              <a:rPr lang="en-US" dirty="0" smtClean="0"/>
              <a:t>The city of Lavergne Water and Sewer Department</a:t>
            </a:r>
          </a:p>
          <a:p>
            <a:pPr lvl="1"/>
            <a:r>
              <a:rPr lang="en-US" dirty="0" smtClean="0"/>
              <a:t>The Town of Smyrna Water Treatment Plant</a:t>
            </a:r>
          </a:p>
          <a:p>
            <a:pPr lvl="1"/>
            <a:r>
              <a:rPr lang="en-US" dirty="0" smtClean="0"/>
              <a:t>The City of Murfreesboro Water and Sewer Department</a:t>
            </a:r>
          </a:p>
          <a:p>
            <a:pPr lvl="1"/>
            <a:r>
              <a:rPr lang="en-US" dirty="0" smtClean="0"/>
              <a:t>Consolidated Utility District (largest provider)</a:t>
            </a:r>
          </a:p>
          <a:p>
            <a:r>
              <a:rPr lang="en-US" dirty="0" smtClean="0"/>
              <a:t>All of these providers use Stone River and Percy Priest Lake for supply</a:t>
            </a:r>
          </a:p>
          <a:p>
            <a:r>
              <a:rPr lang="en-US" dirty="0" smtClean="0"/>
              <a:t>Water in Rutherford County is disinfected, filtered, and fluorinated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Sewage and Waste Disposal</a:t>
            </a:r>
            <a:endParaRPr lang="en-US" dirty="0"/>
          </a:p>
        </p:txBody>
      </p:sp>
      <p:sp>
        <p:nvSpPr>
          <p:cNvPr id="3" name="Content Placeholder 2"/>
          <p:cNvSpPr>
            <a:spLocks noGrp="1"/>
          </p:cNvSpPr>
          <p:nvPr>
            <p:ph sz="quarter" idx="1"/>
          </p:nvPr>
        </p:nvSpPr>
        <p:spPr/>
        <p:txBody>
          <a:bodyPr>
            <a:normAutofit/>
          </a:bodyPr>
          <a:lstStyle/>
          <a:p>
            <a:r>
              <a:rPr lang="en-US" dirty="0" smtClean="0"/>
              <a:t>The Solid Waste Department</a:t>
            </a:r>
          </a:p>
          <a:p>
            <a:pPr lvl="1"/>
            <a:r>
              <a:rPr lang="en-US" dirty="0" smtClean="0"/>
              <a:t>Provides solid waste collection and transport services for the unincorporated areas of the county and limited services in incorporated areas.</a:t>
            </a:r>
          </a:p>
          <a:p>
            <a:pPr lvl="1"/>
            <a:r>
              <a:rPr lang="en-US" dirty="0" smtClean="0"/>
              <a:t>Provides solid waste collection and transportation for all county and city schools.</a:t>
            </a:r>
          </a:p>
          <a:p>
            <a:pPr lvl="1"/>
            <a:r>
              <a:rPr lang="en-US" dirty="0" smtClean="0"/>
              <a:t>Coordinates recycling services.</a:t>
            </a:r>
          </a:p>
          <a:p>
            <a:pPr lvl="1"/>
            <a:r>
              <a:rPr lang="en-US" dirty="0" smtClean="0"/>
              <a:t>Operates 14 solid waste collection centers throughout the country.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Sewage and Waste Disposal</a:t>
            </a:r>
            <a:endParaRPr lang="en-US" dirty="0"/>
          </a:p>
        </p:txBody>
      </p:sp>
      <p:sp>
        <p:nvSpPr>
          <p:cNvPr id="3" name="Content Placeholder 2"/>
          <p:cNvSpPr>
            <a:spLocks noGrp="1"/>
          </p:cNvSpPr>
          <p:nvPr>
            <p:ph sz="quarter" idx="1"/>
          </p:nvPr>
        </p:nvSpPr>
        <p:spPr/>
        <p:txBody>
          <a:bodyPr/>
          <a:lstStyle/>
          <a:p>
            <a:r>
              <a:rPr lang="en-US" dirty="0" smtClean="0"/>
              <a:t>Sewage goes to the wastewater treatment plant</a:t>
            </a:r>
          </a:p>
          <a:p>
            <a:r>
              <a:rPr lang="en-US" dirty="0" smtClean="0"/>
              <a:t>Settable solids are removed by setting and sent to the landfill</a:t>
            </a:r>
          </a:p>
          <a:p>
            <a:r>
              <a:rPr lang="en-US" dirty="0" smtClean="0"/>
              <a:t>The water is then filtered, disinfected by ultraviolent light, and aerated before discharge to the West Fork Stones River</a:t>
            </a:r>
          </a:p>
          <a:p>
            <a:endParaRPr lang="en-US" dirty="0"/>
          </a:p>
        </p:txBody>
      </p:sp>
      <p:pic>
        <p:nvPicPr>
          <p:cNvPr id="4" name="Picture 3" descr="1154601236_1e240a46bd.jpg"/>
          <p:cNvPicPr>
            <a:picLocks noChangeAspect="1"/>
          </p:cNvPicPr>
          <p:nvPr/>
        </p:nvPicPr>
        <p:blipFill>
          <a:blip r:embed="rId3"/>
          <a:stretch>
            <a:fillRect/>
          </a:stretch>
        </p:blipFill>
        <p:spPr>
          <a:xfrm>
            <a:off x="381000" y="4953000"/>
            <a:ext cx="8305800" cy="169545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Quality</a:t>
            </a:r>
            <a:endParaRPr lang="en-US" dirty="0"/>
          </a:p>
        </p:txBody>
      </p:sp>
      <p:graphicFrame>
        <p:nvGraphicFramePr>
          <p:cNvPr id="8" name="Content Placeholder 7"/>
          <p:cNvGraphicFramePr>
            <a:graphicFrameLocks noGrp="1"/>
          </p:cNvGraphicFramePr>
          <p:nvPr>
            <p:ph sz="quarter" idx="1"/>
          </p:nvPr>
        </p:nvGraphicFramePr>
        <p:xfrm>
          <a:off x="304800" y="1676400"/>
          <a:ext cx="8610600" cy="4876800"/>
        </p:xfrm>
        <a:graphic>
          <a:graphicData uri="http://schemas.openxmlformats.org/drawingml/2006/table">
            <a:tbl>
              <a:tblPr/>
              <a:tblGrid>
                <a:gridCol w="4305300"/>
                <a:gridCol w="4305300"/>
              </a:tblGrid>
              <a:tr h="325120">
                <a:tc gridSpan="2">
                  <a:txBody>
                    <a:bodyPr/>
                    <a:lstStyle/>
                    <a:p>
                      <a:pPr marL="0" marR="0">
                        <a:lnSpc>
                          <a:spcPct val="115000"/>
                        </a:lnSpc>
                        <a:spcBef>
                          <a:spcPts val="0"/>
                        </a:spcBef>
                        <a:spcAft>
                          <a:spcPts val="0"/>
                        </a:spcAft>
                      </a:pPr>
                      <a:r>
                        <a:rPr lang="en-US" sz="1700" b="1" dirty="0">
                          <a:solidFill>
                            <a:srgbClr val="333333"/>
                          </a:solidFill>
                          <a:latin typeface="Verdana"/>
                          <a:ea typeface="Times New Roman"/>
                          <a:cs typeface="Times New Roman"/>
                        </a:rPr>
                        <a:t>Air Quality Index:</a:t>
                      </a:r>
                      <a:endParaRPr lang="en-US" sz="1000" dirty="0">
                        <a:latin typeface="Calibri"/>
                        <a:ea typeface="Calibri"/>
                        <a:cs typeface="Times New Roman"/>
                      </a:endParaRPr>
                    </a:p>
                  </a:txBody>
                  <a:tcPr marL="0" marR="0" marT="0" marB="0" anchor="ctr">
                    <a:lnL>
                      <a:noFill/>
                    </a:lnL>
                    <a:lnR>
                      <a:noFill/>
                    </a:lnR>
                    <a:lnT>
                      <a:noFill/>
                    </a:lnT>
                    <a:lnB>
                      <a:noFill/>
                    </a:lnB>
                  </a:tcPr>
                </a:tc>
                <a:tc hMerge="1">
                  <a:txBody>
                    <a:bodyPr/>
                    <a:lstStyle/>
                    <a:p>
                      <a:endParaRPr lang="en-US"/>
                    </a:p>
                  </a:txBody>
                  <a:tcPr/>
                </a:tc>
              </a:tr>
              <a:tr h="650240">
                <a:tc>
                  <a:txBody>
                    <a:bodyPr/>
                    <a:lstStyle/>
                    <a:p>
                      <a:pPr marL="0" marR="0">
                        <a:lnSpc>
                          <a:spcPct val="115000"/>
                        </a:lnSpc>
                        <a:spcBef>
                          <a:spcPts val="0"/>
                        </a:spcBef>
                        <a:spcAft>
                          <a:spcPts val="0"/>
                        </a:spcAft>
                      </a:pPr>
                      <a:r>
                        <a:rPr lang="en-US" sz="1700" dirty="0">
                          <a:solidFill>
                            <a:srgbClr val="333333"/>
                          </a:solidFill>
                          <a:latin typeface="Verdana"/>
                          <a:ea typeface="Times New Roman"/>
                          <a:cs typeface="Times New Roman"/>
                        </a:rPr>
                        <a:t>Percentage of days with good air quality:</a:t>
                      </a:r>
                      <a:endParaRPr lang="en-US" sz="1000" dirty="0">
                        <a:latin typeface="Calibri"/>
                        <a:ea typeface="Calibri"/>
                        <a:cs typeface="Times New Roman"/>
                      </a:endParaRPr>
                    </a:p>
                  </a:txBody>
                  <a:tcPr marL="0" marR="0" marT="0" marB="0" anchor="ctr">
                    <a:lnL>
                      <a:noFill/>
                    </a:lnL>
                    <a:lnR>
                      <a:noFill/>
                    </a:lnR>
                    <a:lnT>
                      <a:noFill/>
                    </a:lnT>
                    <a:lnB>
                      <a:noFill/>
                    </a:lnB>
                  </a:tcPr>
                </a:tc>
                <a:tc>
                  <a:txBody>
                    <a:bodyPr/>
                    <a:lstStyle/>
                    <a:p>
                      <a:pPr marL="0" marR="0" algn="r">
                        <a:lnSpc>
                          <a:spcPct val="115000"/>
                        </a:lnSpc>
                        <a:spcBef>
                          <a:spcPts val="0"/>
                        </a:spcBef>
                        <a:spcAft>
                          <a:spcPts val="0"/>
                        </a:spcAft>
                      </a:pPr>
                      <a:r>
                        <a:rPr lang="en-US" sz="1700" dirty="0">
                          <a:solidFill>
                            <a:srgbClr val="333333"/>
                          </a:solidFill>
                          <a:latin typeface="Verdana"/>
                          <a:ea typeface="Times New Roman"/>
                          <a:cs typeface="Times New Roman"/>
                        </a:rPr>
                        <a:t>82</a:t>
                      </a:r>
                      <a:endParaRPr lang="en-US" sz="1000" dirty="0">
                        <a:latin typeface="Calibri"/>
                        <a:ea typeface="Calibri"/>
                        <a:cs typeface="Times New Roman"/>
                      </a:endParaRPr>
                    </a:p>
                  </a:txBody>
                  <a:tcPr marL="0" marR="0" marT="0" marB="0" anchor="ctr">
                    <a:lnL>
                      <a:noFill/>
                    </a:lnL>
                    <a:lnR>
                      <a:noFill/>
                    </a:lnR>
                    <a:lnT>
                      <a:noFill/>
                    </a:lnT>
                    <a:lnB>
                      <a:noFill/>
                    </a:lnB>
                  </a:tcPr>
                </a:tc>
              </a:tr>
              <a:tr h="650240">
                <a:tc>
                  <a:txBody>
                    <a:bodyPr/>
                    <a:lstStyle/>
                    <a:p>
                      <a:pPr marL="0" marR="0">
                        <a:lnSpc>
                          <a:spcPct val="115000"/>
                        </a:lnSpc>
                        <a:spcBef>
                          <a:spcPts val="0"/>
                        </a:spcBef>
                        <a:spcAft>
                          <a:spcPts val="0"/>
                        </a:spcAft>
                      </a:pPr>
                      <a:r>
                        <a:rPr lang="en-US" sz="1700" dirty="0">
                          <a:solidFill>
                            <a:srgbClr val="333333"/>
                          </a:solidFill>
                          <a:latin typeface="Verdana"/>
                          <a:ea typeface="Times New Roman"/>
                          <a:cs typeface="Times New Roman"/>
                        </a:rPr>
                        <a:t>Percentage of days with moderate air quality:</a:t>
                      </a:r>
                      <a:endParaRPr lang="en-US" sz="1000" dirty="0">
                        <a:latin typeface="Calibri"/>
                        <a:ea typeface="Calibri"/>
                        <a:cs typeface="Times New Roman"/>
                      </a:endParaRPr>
                    </a:p>
                  </a:txBody>
                  <a:tcPr marL="0" marR="0" marT="0" marB="0" anchor="ctr">
                    <a:lnL>
                      <a:noFill/>
                    </a:lnL>
                    <a:lnR>
                      <a:noFill/>
                    </a:lnR>
                    <a:lnT>
                      <a:noFill/>
                    </a:lnT>
                    <a:lnB>
                      <a:noFill/>
                    </a:lnB>
                    <a:solidFill>
                      <a:srgbClr val="EEEEEE"/>
                    </a:solidFill>
                  </a:tcPr>
                </a:tc>
                <a:tc>
                  <a:txBody>
                    <a:bodyPr/>
                    <a:lstStyle/>
                    <a:p>
                      <a:pPr marL="0" marR="0" algn="r">
                        <a:lnSpc>
                          <a:spcPct val="115000"/>
                        </a:lnSpc>
                        <a:spcBef>
                          <a:spcPts val="0"/>
                        </a:spcBef>
                        <a:spcAft>
                          <a:spcPts val="0"/>
                        </a:spcAft>
                      </a:pPr>
                      <a:r>
                        <a:rPr lang="en-US" sz="1700" dirty="0">
                          <a:solidFill>
                            <a:srgbClr val="333333"/>
                          </a:solidFill>
                          <a:latin typeface="Verdana"/>
                          <a:ea typeface="Times New Roman"/>
                          <a:cs typeface="Times New Roman"/>
                        </a:rPr>
                        <a:t>17</a:t>
                      </a:r>
                      <a:endParaRPr lang="en-US" sz="1000" dirty="0">
                        <a:latin typeface="Calibri"/>
                        <a:ea typeface="Calibri"/>
                        <a:cs typeface="Times New Roman"/>
                      </a:endParaRPr>
                    </a:p>
                  </a:txBody>
                  <a:tcPr marL="0" marR="0" marT="0" marB="0" anchor="ctr">
                    <a:lnL>
                      <a:noFill/>
                    </a:lnL>
                    <a:lnR>
                      <a:noFill/>
                    </a:lnR>
                    <a:lnT>
                      <a:noFill/>
                    </a:lnT>
                    <a:lnB>
                      <a:noFill/>
                    </a:lnB>
                    <a:solidFill>
                      <a:srgbClr val="EEEEEE"/>
                    </a:solidFill>
                  </a:tcPr>
                </a:tc>
              </a:tr>
              <a:tr h="975360">
                <a:tc>
                  <a:txBody>
                    <a:bodyPr/>
                    <a:lstStyle/>
                    <a:p>
                      <a:pPr marL="0" marR="0">
                        <a:lnSpc>
                          <a:spcPct val="115000"/>
                        </a:lnSpc>
                        <a:spcBef>
                          <a:spcPts val="0"/>
                        </a:spcBef>
                        <a:spcAft>
                          <a:spcPts val="0"/>
                        </a:spcAft>
                      </a:pPr>
                      <a:r>
                        <a:rPr lang="en-US" sz="1700" dirty="0">
                          <a:solidFill>
                            <a:srgbClr val="333333"/>
                          </a:solidFill>
                          <a:latin typeface="Verdana"/>
                          <a:ea typeface="Times New Roman"/>
                          <a:cs typeface="Times New Roman"/>
                        </a:rPr>
                        <a:t>Percentage of days with unhealthful air quality for sensitive populations:</a:t>
                      </a:r>
                      <a:endParaRPr lang="en-US" sz="1000" dirty="0">
                        <a:latin typeface="Calibri"/>
                        <a:ea typeface="Calibri"/>
                        <a:cs typeface="Times New Roman"/>
                      </a:endParaRPr>
                    </a:p>
                  </a:txBody>
                  <a:tcPr marL="0" marR="0" marT="0" marB="0" anchor="ctr">
                    <a:lnL>
                      <a:noFill/>
                    </a:lnL>
                    <a:lnR>
                      <a:noFill/>
                    </a:lnR>
                    <a:lnT>
                      <a:noFill/>
                    </a:lnT>
                    <a:lnB>
                      <a:noFill/>
                    </a:lnB>
                  </a:tcPr>
                </a:tc>
                <a:tc>
                  <a:txBody>
                    <a:bodyPr/>
                    <a:lstStyle/>
                    <a:p>
                      <a:pPr marL="0" marR="0" algn="r">
                        <a:lnSpc>
                          <a:spcPct val="115000"/>
                        </a:lnSpc>
                        <a:spcBef>
                          <a:spcPts val="0"/>
                        </a:spcBef>
                        <a:spcAft>
                          <a:spcPts val="0"/>
                        </a:spcAft>
                      </a:pPr>
                      <a:r>
                        <a:rPr lang="en-US" sz="1700" dirty="0">
                          <a:solidFill>
                            <a:srgbClr val="333333"/>
                          </a:solidFill>
                          <a:latin typeface="Verdana"/>
                          <a:ea typeface="Times New Roman"/>
                          <a:cs typeface="Times New Roman"/>
                        </a:rPr>
                        <a:t>0</a:t>
                      </a:r>
                      <a:endParaRPr lang="en-US" sz="1000" dirty="0">
                        <a:latin typeface="Calibri"/>
                        <a:ea typeface="Calibri"/>
                        <a:cs typeface="Times New Roman"/>
                      </a:endParaRPr>
                    </a:p>
                  </a:txBody>
                  <a:tcPr marL="0" marR="0" marT="0" marB="0" anchor="ctr">
                    <a:lnL>
                      <a:noFill/>
                    </a:lnL>
                    <a:lnR>
                      <a:noFill/>
                    </a:lnR>
                    <a:lnT>
                      <a:noFill/>
                    </a:lnT>
                    <a:lnB>
                      <a:noFill/>
                    </a:lnB>
                  </a:tcPr>
                </a:tc>
              </a:tr>
              <a:tr h="650240">
                <a:tc>
                  <a:txBody>
                    <a:bodyPr/>
                    <a:lstStyle/>
                    <a:p>
                      <a:pPr marL="0" marR="0">
                        <a:lnSpc>
                          <a:spcPct val="115000"/>
                        </a:lnSpc>
                        <a:spcBef>
                          <a:spcPts val="0"/>
                        </a:spcBef>
                        <a:spcAft>
                          <a:spcPts val="0"/>
                        </a:spcAft>
                      </a:pPr>
                      <a:r>
                        <a:rPr lang="en-US" sz="1700" dirty="0">
                          <a:solidFill>
                            <a:srgbClr val="333333"/>
                          </a:solidFill>
                          <a:latin typeface="Verdana"/>
                          <a:ea typeface="Times New Roman"/>
                          <a:cs typeface="Times New Roman"/>
                        </a:rPr>
                        <a:t>Percentage of days with unhealthful air quality:</a:t>
                      </a:r>
                      <a:endParaRPr lang="en-US" sz="1000" dirty="0">
                        <a:latin typeface="Calibri"/>
                        <a:ea typeface="Calibri"/>
                        <a:cs typeface="Times New Roman"/>
                      </a:endParaRPr>
                    </a:p>
                  </a:txBody>
                  <a:tcPr marL="0" marR="0" marT="0" marB="0" anchor="ctr">
                    <a:lnL>
                      <a:noFill/>
                    </a:lnL>
                    <a:lnR>
                      <a:noFill/>
                    </a:lnR>
                    <a:lnT>
                      <a:noFill/>
                    </a:lnT>
                    <a:lnB>
                      <a:noFill/>
                    </a:lnB>
                  </a:tcPr>
                </a:tc>
                <a:tc>
                  <a:txBody>
                    <a:bodyPr/>
                    <a:lstStyle/>
                    <a:p>
                      <a:pPr marL="0" marR="0" algn="r">
                        <a:lnSpc>
                          <a:spcPct val="115000"/>
                        </a:lnSpc>
                        <a:spcBef>
                          <a:spcPts val="0"/>
                        </a:spcBef>
                        <a:spcAft>
                          <a:spcPts val="0"/>
                        </a:spcAft>
                      </a:pPr>
                      <a:r>
                        <a:rPr lang="en-US" sz="1700" dirty="0">
                          <a:solidFill>
                            <a:srgbClr val="333333"/>
                          </a:solidFill>
                          <a:latin typeface="Verdana"/>
                          <a:ea typeface="Times New Roman"/>
                          <a:cs typeface="Times New Roman"/>
                        </a:rPr>
                        <a:t>0</a:t>
                      </a:r>
                      <a:endParaRPr lang="en-US" sz="1000" dirty="0">
                        <a:latin typeface="Calibri"/>
                        <a:ea typeface="Calibri"/>
                        <a:cs typeface="Times New Roman"/>
                      </a:endParaRPr>
                    </a:p>
                  </a:txBody>
                  <a:tcPr marL="0" marR="0" marT="0" marB="0" anchor="ctr">
                    <a:lnL>
                      <a:noFill/>
                    </a:lnL>
                    <a:lnR>
                      <a:noFill/>
                    </a:lnR>
                    <a:lnT>
                      <a:noFill/>
                    </a:lnT>
                    <a:lnB>
                      <a:noFill/>
                    </a:lnB>
                  </a:tcPr>
                </a:tc>
              </a:tr>
              <a:tr h="650240">
                <a:tc>
                  <a:txBody>
                    <a:bodyPr/>
                    <a:lstStyle/>
                    <a:p>
                      <a:pPr marL="0" marR="0">
                        <a:lnSpc>
                          <a:spcPct val="115000"/>
                        </a:lnSpc>
                        <a:spcBef>
                          <a:spcPts val="0"/>
                        </a:spcBef>
                        <a:spcAft>
                          <a:spcPts val="0"/>
                        </a:spcAft>
                      </a:pPr>
                      <a:r>
                        <a:rPr lang="en-US" sz="1700" dirty="0">
                          <a:solidFill>
                            <a:srgbClr val="333333"/>
                          </a:solidFill>
                          <a:latin typeface="Verdana"/>
                          <a:ea typeface="Times New Roman"/>
                          <a:cs typeface="Times New Roman"/>
                        </a:rPr>
                        <a:t>Maximum AQI level in 2003</a:t>
                      </a:r>
                      <a:endParaRPr lang="en-US" sz="1000" dirty="0">
                        <a:latin typeface="Calibri"/>
                        <a:ea typeface="Calibri"/>
                        <a:cs typeface="Times New Roman"/>
                      </a:endParaRPr>
                    </a:p>
                  </a:txBody>
                  <a:tcPr marL="0" marR="0" marT="0" marB="0" anchor="ctr">
                    <a:lnL>
                      <a:noFill/>
                    </a:lnL>
                    <a:lnR>
                      <a:noFill/>
                    </a:lnR>
                    <a:lnT>
                      <a:noFill/>
                    </a:lnT>
                    <a:lnB>
                      <a:noFill/>
                    </a:lnB>
                    <a:solidFill>
                      <a:srgbClr val="EEEEEE"/>
                    </a:solidFill>
                  </a:tcPr>
                </a:tc>
                <a:tc>
                  <a:txBody>
                    <a:bodyPr/>
                    <a:lstStyle/>
                    <a:p>
                      <a:pPr marL="0" marR="0" algn="r">
                        <a:lnSpc>
                          <a:spcPct val="115000"/>
                        </a:lnSpc>
                        <a:spcBef>
                          <a:spcPts val="0"/>
                        </a:spcBef>
                        <a:spcAft>
                          <a:spcPts val="0"/>
                        </a:spcAft>
                      </a:pPr>
                      <a:r>
                        <a:rPr lang="en-US" sz="1700" dirty="0">
                          <a:solidFill>
                            <a:srgbClr val="333333"/>
                          </a:solidFill>
                          <a:latin typeface="Verdana"/>
                          <a:ea typeface="Times New Roman"/>
                          <a:cs typeface="Times New Roman"/>
                        </a:rPr>
                        <a:t>106</a:t>
                      </a:r>
                      <a:endParaRPr lang="en-US" sz="1000" dirty="0">
                        <a:latin typeface="Calibri"/>
                        <a:ea typeface="Calibri"/>
                        <a:cs typeface="Times New Roman"/>
                      </a:endParaRPr>
                    </a:p>
                  </a:txBody>
                  <a:tcPr marL="0" marR="0" marT="0" marB="0" anchor="ctr">
                    <a:lnL>
                      <a:noFill/>
                    </a:lnL>
                    <a:lnR>
                      <a:noFill/>
                    </a:lnR>
                    <a:lnT>
                      <a:noFill/>
                    </a:lnT>
                    <a:lnB>
                      <a:noFill/>
                    </a:lnB>
                    <a:solidFill>
                      <a:srgbClr val="EEEEEE"/>
                    </a:solidFill>
                  </a:tcPr>
                </a:tc>
              </a:tr>
              <a:tr h="325120">
                <a:tc>
                  <a:txBody>
                    <a:bodyPr/>
                    <a:lstStyle/>
                    <a:p>
                      <a:pPr marL="0" marR="0">
                        <a:lnSpc>
                          <a:spcPct val="115000"/>
                        </a:lnSpc>
                        <a:spcBef>
                          <a:spcPts val="0"/>
                        </a:spcBef>
                        <a:spcAft>
                          <a:spcPts val="0"/>
                        </a:spcAft>
                      </a:pPr>
                      <a:r>
                        <a:rPr lang="en-US" sz="1700" dirty="0">
                          <a:solidFill>
                            <a:srgbClr val="333333"/>
                          </a:solidFill>
                          <a:latin typeface="Verdana"/>
                          <a:ea typeface="Times New Roman"/>
                          <a:cs typeface="Times New Roman"/>
                        </a:rPr>
                        <a:t>Median AQI level in 2003</a:t>
                      </a:r>
                      <a:endParaRPr lang="en-US" sz="1000" dirty="0">
                        <a:latin typeface="Calibri"/>
                        <a:ea typeface="Calibri"/>
                        <a:cs typeface="Times New Roman"/>
                      </a:endParaRPr>
                    </a:p>
                  </a:txBody>
                  <a:tcPr marL="0" marR="0" marT="0" marB="0" anchor="ctr">
                    <a:lnL>
                      <a:noFill/>
                    </a:lnL>
                    <a:lnR>
                      <a:noFill/>
                    </a:lnR>
                    <a:lnT>
                      <a:noFill/>
                    </a:lnT>
                    <a:lnB>
                      <a:noFill/>
                    </a:lnB>
                  </a:tcPr>
                </a:tc>
                <a:tc>
                  <a:txBody>
                    <a:bodyPr/>
                    <a:lstStyle/>
                    <a:p>
                      <a:pPr marL="0" marR="0" algn="r">
                        <a:lnSpc>
                          <a:spcPct val="115000"/>
                        </a:lnSpc>
                        <a:spcBef>
                          <a:spcPts val="0"/>
                        </a:spcBef>
                        <a:spcAft>
                          <a:spcPts val="0"/>
                        </a:spcAft>
                      </a:pPr>
                      <a:r>
                        <a:rPr lang="en-US" sz="1700" dirty="0">
                          <a:solidFill>
                            <a:srgbClr val="333333"/>
                          </a:solidFill>
                          <a:latin typeface="Verdana"/>
                          <a:ea typeface="Times New Roman"/>
                          <a:cs typeface="Times New Roman"/>
                        </a:rPr>
                        <a:t>38</a:t>
                      </a:r>
                      <a:endParaRPr lang="en-US" sz="1000" dirty="0">
                        <a:latin typeface="Calibri"/>
                        <a:ea typeface="Calibri"/>
                        <a:cs typeface="Times New Roman"/>
                      </a:endParaRPr>
                    </a:p>
                  </a:txBody>
                  <a:tcPr marL="0" marR="0" marT="0" marB="0" anchor="ctr">
                    <a:lnL>
                      <a:noFill/>
                    </a:lnL>
                    <a:lnR>
                      <a:noFill/>
                    </a:lnR>
                    <a:lnT>
                      <a:noFill/>
                    </a:lnT>
                    <a:lnB>
                      <a:noFill/>
                    </a:lnB>
                  </a:tcPr>
                </a:tc>
              </a:tr>
              <a:tr h="650240">
                <a:tc>
                  <a:txBody>
                    <a:bodyPr/>
                    <a:lstStyle/>
                    <a:p>
                      <a:pPr marL="0" marR="0">
                        <a:lnSpc>
                          <a:spcPct val="115000"/>
                        </a:lnSpc>
                        <a:spcBef>
                          <a:spcPts val="0"/>
                        </a:spcBef>
                        <a:spcAft>
                          <a:spcPts val="0"/>
                        </a:spcAft>
                      </a:pPr>
                      <a:r>
                        <a:rPr lang="en-US" sz="1700" dirty="0">
                          <a:solidFill>
                            <a:srgbClr val="333333"/>
                          </a:solidFill>
                          <a:latin typeface="Verdana"/>
                          <a:ea typeface="Times New Roman"/>
                          <a:cs typeface="Times New Roman"/>
                        </a:rPr>
                        <a:t>90th Percentile AQI level in 2003</a:t>
                      </a:r>
                      <a:endParaRPr lang="en-US" sz="1000" dirty="0">
                        <a:latin typeface="Calibri"/>
                        <a:ea typeface="Calibri"/>
                        <a:cs typeface="Times New Roman"/>
                      </a:endParaRPr>
                    </a:p>
                  </a:txBody>
                  <a:tcPr marL="0" marR="0" marT="0" marB="0" anchor="ctr">
                    <a:lnL>
                      <a:noFill/>
                    </a:lnL>
                    <a:lnR>
                      <a:noFill/>
                    </a:lnR>
                    <a:lnT>
                      <a:noFill/>
                    </a:lnT>
                    <a:lnB>
                      <a:noFill/>
                    </a:lnB>
                    <a:solidFill>
                      <a:srgbClr val="EEEEEE"/>
                    </a:solidFill>
                  </a:tcPr>
                </a:tc>
                <a:tc>
                  <a:txBody>
                    <a:bodyPr/>
                    <a:lstStyle/>
                    <a:p>
                      <a:pPr marL="0" marR="0" algn="r">
                        <a:lnSpc>
                          <a:spcPct val="115000"/>
                        </a:lnSpc>
                        <a:spcBef>
                          <a:spcPts val="0"/>
                        </a:spcBef>
                        <a:spcAft>
                          <a:spcPts val="0"/>
                        </a:spcAft>
                      </a:pPr>
                      <a:r>
                        <a:rPr lang="en-US" sz="1700" dirty="0">
                          <a:solidFill>
                            <a:srgbClr val="333333"/>
                          </a:solidFill>
                          <a:latin typeface="Verdana"/>
                          <a:ea typeface="Times New Roman"/>
                          <a:cs typeface="Times New Roman"/>
                        </a:rPr>
                        <a:t>59</a:t>
                      </a:r>
                      <a:endParaRPr lang="en-US" sz="1000" dirty="0">
                        <a:latin typeface="Calibri"/>
                        <a:ea typeface="Calibri"/>
                        <a:cs typeface="Times New Roman"/>
                      </a:endParaRPr>
                    </a:p>
                  </a:txBody>
                  <a:tcPr marL="0" marR="0" marT="0" marB="0" anchor="ctr">
                    <a:lnL>
                      <a:noFill/>
                    </a:lnL>
                    <a:lnR>
                      <a:noFill/>
                    </a:lnR>
                    <a:lnT>
                      <a:noFill/>
                    </a:lnT>
                    <a:lnB>
                      <a:noFill/>
                    </a:lnB>
                    <a:solidFill>
                      <a:srgbClr val="EEEEEE"/>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Quality</a:t>
            </a:r>
            <a:endParaRPr lang="en-US" dirty="0"/>
          </a:p>
        </p:txBody>
      </p:sp>
      <p:sp>
        <p:nvSpPr>
          <p:cNvPr id="7" name="Content Placeholder 6"/>
          <p:cNvSpPr>
            <a:spLocks noGrp="1"/>
          </p:cNvSpPr>
          <p:nvPr>
            <p:ph sz="quarter" idx="1"/>
          </p:nvPr>
        </p:nvSpPr>
        <p:spPr/>
        <p:txBody>
          <a:bodyPr>
            <a:normAutofit/>
          </a:bodyPr>
          <a:lstStyle/>
          <a:p>
            <a:r>
              <a:rPr lang="en-US" dirty="0" smtClean="0">
                <a:hlinkClick r:id="rId2"/>
              </a:rPr>
              <a:t>http://www.scorecard.org/env-releases/cap/state.tcl?fips_state_code=47#air_rankings</a:t>
            </a:r>
            <a:endParaRPr lang="en-US" dirty="0" smtClean="0"/>
          </a:p>
        </p:txBody>
      </p:sp>
      <p:graphicFrame>
        <p:nvGraphicFramePr>
          <p:cNvPr id="9" name="Table 8"/>
          <p:cNvGraphicFramePr>
            <a:graphicFrameLocks noGrp="1"/>
          </p:cNvGraphicFramePr>
          <p:nvPr/>
        </p:nvGraphicFramePr>
        <p:xfrm>
          <a:off x="1371600" y="3429000"/>
          <a:ext cx="6477000" cy="2654808"/>
        </p:xfrm>
        <a:graphic>
          <a:graphicData uri="http://schemas.openxmlformats.org/drawingml/2006/table">
            <a:tbl>
              <a:tblPr/>
              <a:tblGrid>
                <a:gridCol w="3238500"/>
                <a:gridCol w="3238500"/>
              </a:tblGrid>
              <a:tr h="442468">
                <a:tc gridSpan="2">
                  <a:txBody>
                    <a:bodyPr/>
                    <a:lstStyle/>
                    <a:p>
                      <a:pPr marL="0" marR="0">
                        <a:lnSpc>
                          <a:spcPct val="115000"/>
                        </a:lnSpc>
                        <a:spcBef>
                          <a:spcPts val="0"/>
                        </a:spcBef>
                        <a:spcAft>
                          <a:spcPts val="0"/>
                        </a:spcAft>
                      </a:pPr>
                      <a:r>
                        <a:rPr lang="en-US" sz="1800" b="1" dirty="0">
                          <a:solidFill>
                            <a:srgbClr val="333333"/>
                          </a:solidFill>
                          <a:latin typeface="Verdana"/>
                          <a:ea typeface="Times New Roman"/>
                          <a:cs typeface="Times New Roman"/>
                        </a:rPr>
                        <a:t>Air Quality Index</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c hMerge="1">
                  <a:txBody>
                    <a:bodyPr/>
                    <a:lstStyle/>
                    <a:p>
                      <a:endParaRPr lang="en-US"/>
                    </a:p>
                  </a:txBody>
                  <a:tcPr/>
                </a:tc>
              </a:tr>
              <a:tr h="442468">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0 - 50</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Good</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r>
              <a:tr h="442468">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50 - 100</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Moderate</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r>
              <a:tr h="442468">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100 - 200</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Unhealthful</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r>
              <a:tr h="442468">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200 - 300</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Very Unhealthful</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r>
              <a:tr h="442468">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300 - 500</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c>
                  <a:txBody>
                    <a:bodyPr/>
                    <a:lstStyle/>
                    <a:p>
                      <a:pPr marL="0" marR="0">
                        <a:lnSpc>
                          <a:spcPct val="115000"/>
                        </a:lnSpc>
                        <a:spcBef>
                          <a:spcPts val="0"/>
                        </a:spcBef>
                        <a:spcAft>
                          <a:spcPts val="0"/>
                        </a:spcAft>
                      </a:pPr>
                      <a:r>
                        <a:rPr lang="en-US" sz="1800" dirty="0">
                          <a:solidFill>
                            <a:srgbClr val="333333"/>
                          </a:solidFill>
                          <a:latin typeface="Verdana"/>
                          <a:ea typeface="Times New Roman"/>
                          <a:cs typeface="Times New Roman"/>
                        </a:rPr>
                        <a:t>Hazardous</a:t>
                      </a:r>
                      <a:endParaRPr lang="en-US" sz="1100" dirty="0">
                        <a:latin typeface="Calibri"/>
                        <a:ea typeface="Calibri"/>
                        <a:cs typeface="Times New Roman"/>
                      </a:endParaRPr>
                    </a:p>
                  </a:txBody>
                  <a:tcPr marL="38100" marR="38100" marT="38100" marB="38100" anchor="ctr">
                    <a:lnL>
                      <a:noFill/>
                    </a:lnL>
                    <a:lnR>
                      <a:noFill/>
                    </a:lnR>
                    <a:lnT>
                      <a:noFill/>
                    </a:lnT>
                    <a:lnB>
                      <a:noFill/>
                    </a:lnB>
                    <a:solidFill>
                      <a:srgbClr val="EEEEEE"/>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 Quality and Access</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Rutherford County Health Department</a:t>
            </a:r>
          </a:p>
          <a:p>
            <a:pPr lvl="1"/>
            <a:r>
              <a:rPr lang="en-US" dirty="0" smtClean="0"/>
              <a:t>Food and General Sanitation- environmental specialists inspect existing food service establishments and review plans for prospective one. Inspections are done on hotels, motels, public swimming pools, bed and breakfasts, childcare facilities, and school plants.</a:t>
            </a:r>
          </a:p>
          <a:p>
            <a:r>
              <a:rPr lang="en-US" dirty="0" smtClean="0"/>
              <a:t>WIC(Women, Infants, and Children)</a:t>
            </a:r>
          </a:p>
          <a:p>
            <a:pPr lvl="1"/>
            <a:r>
              <a:rPr lang="en-US" dirty="0" smtClean="0"/>
              <a:t>Children under the age of five, pregnant and breastfeeding who are at or below 185% of poverty and have a nutritional risk receive limited health screening, nutritional counseling, and food vouchers.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Units (2000)</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smtClean="0"/>
              <a:t>Total Housing Units</a:t>
            </a:r>
          </a:p>
          <a:p>
            <a:pPr lvl="1"/>
            <a:r>
              <a:rPr lang="en-US" dirty="0" smtClean="0"/>
              <a:t>Rutherford County: 70,616</a:t>
            </a:r>
          </a:p>
          <a:p>
            <a:r>
              <a:rPr lang="en-US" dirty="0" smtClean="0"/>
              <a:t>Renter Occupied Housing Units</a:t>
            </a:r>
          </a:p>
          <a:p>
            <a:pPr lvl="1"/>
            <a:r>
              <a:rPr lang="en-US" dirty="0" smtClean="0"/>
              <a:t>Rutherford County: 20,035</a:t>
            </a:r>
          </a:p>
          <a:p>
            <a:pPr lvl="2"/>
            <a:r>
              <a:rPr lang="en-US" dirty="0" smtClean="0"/>
              <a:t>Percent: 28.4</a:t>
            </a:r>
          </a:p>
          <a:p>
            <a:pPr lvl="1"/>
            <a:r>
              <a:rPr lang="en-US" dirty="0" smtClean="0"/>
              <a:t>Tennessee percentage: 27.5</a:t>
            </a:r>
          </a:p>
          <a:p>
            <a:pPr lvl="1"/>
            <a:r>
              <a:rPr lang="en-US" dirty="0" smtClean="0"/>
              <a:t>United States percentage: 30.8</a:t>
            </a:r>
          </a:p>
          <a:p>
            <a:r>
              <a:rPr lang="en-US" dirty="0" smtClean="0"/>
              <a:t>Owner-Occupied Housing Units</a:t>
            </a:r>
          </a:p>
          <a:p>
            <a:pPr lvl="1"/>
            <a:r>
              <a:rPr lang="en-US" dirty="0" smtClean="0"/>
              <a:t>Rutherford County: 46.408</a:t>
            </a:r>
          </a:p>
          <a:p>
            <a:pPr lvl="2"/>
            <a:r>
              <a:rPr lang="en-US" dirty="0" smtClean="0"/>
              <a:t>Percent: 65.7</a:t>
            </a:r>
          </a:p>
          <a:p>
            <a:pPr lvl="1"/>
            <a:r>
              <a:rPr lang="en-US" dirty="0" smtClean="0"/>
              <a:t>Tennessee Percentage: 64.0</a:t>
            </a:r>
          </a:p>
          <a:p>
            <a:pPr lvl="1"/>
            <a:r>
              <a:rPr lang="en-US" dirty="0" smtClean="0"/>
              <a:t>United States Percentage: 60.2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Renter-Occupied Housing Units</a:t>
            </a:r>
            <a:endParaRPr lang="en-US" dirty="0"/>
          </a:p>
        </p:txBody>
      </p:sp>
      <p:graphicFrame>
        <p:nvGraphicFramePr>
          <p:cNvPr id="4" name="Content Placeholder 3"/>
          <p:cNvGraphicFramePr>
            <a:graphicFrameLocks noGrp="1"/>
          </p:cNvGraphicFramePr>
          <p:nvPr>
            <p:ph sz="quarter" idx="1"/>
          </p:nvPr>
        </p:nvGraphicFramePr>
        <p:xfrm>
          <a:off x="228599" y="1600200"/>
          <a:ext cx="8686800" cy="5166360"/>
        </p:xfrm>
        <a:graphic>
          <a:graphicData uri="http://schemas.openxmlformats.org/drawingml/2006/table">
            <a:tbl>
              <a:tblPr firstRow="1" bandRow="1">
                <a:tableStyleId>{5C22544A-7EE6-4342-B048-85BDC9FD1C3A}</a:tableStyleId>
              </a:tblPr>
              <a:tblGrid>
                <a:gridCol w="3886201"/>
                <a:gridCol w="2362200"/>
                <a:gridCol w="1143000"/>
                <a:gridCol w="1295399"/>
              </a:tblGrid>
              <a:tr h="502920">
                <a:tc>
                  <a:txBody>
                    <a:bodyPr/>
                    <a:lstStyle/>
                    <a:p>
                      <a:pPr algn="ctr"/>
                      <a:endParaRPr lang="en-US" dirty="0"/>
                    </a:p>
                  </a:txBody>
                  <a:tcPr/>
                </a:tc>
                <a:tc>
                  <a:txBody>
                    <a:bodyPr/>
                    <a:lstStyle/>
                    <a:p>
                      <a:pPr algn="ctr"/>
                      <a:r>
                        <a:rPr lang="en-US" dirty="0" smtClean="0"/>
                        <a:t>Rutherford County</a:t>
                      </a:r>
                      <a:endParaRPr lang="en-US" dirty="0"/>
                    </a:p>
                  </a:txBody>
                  <a:tcPr/>
                </a:tc>
                <a:tc>
                  <a:txBody>
                    <a:bodyPr/>
                    <a:lstStyle/>
                    <a:p>
                      <a:pPr algn="ctr"/>
                      <a:r>
                        <a:rPr lang="en-US" dirty="0" smtClean="0"/>
                        <a:t>TN</a:t>
                      </a:r>
                      <a:endParaRPr lang="en-US" dirty="0"/>
                    </a:p>
                  </a:txBody>
                  <a:tcPr/>
                </a:tc>
                <a:tc>
                  <a:txBody>
                    <a:bodyPr/>
                    <a:lstStyle/>
                    <a:p>
                      <a:pPr algn="ctr"/>
                      <a:r>
                        <a:rPr lang="en-US" dirty="0" smtClean="0"/>
                        <a:t>US</a:t>
                      </a:r>
                      <a:endParaRPr lang="en-US" dirty="0"/>
                    </a:p>
                  </a:txBody>
                  <a:tcPr/>
                </a:tc>
              </a:tr>
              <a:tr h="502920">
                <a:tc>
                  <a:txBody>
                    <a:bodyPr/>
                    <a:lstStyle/>
                    <a:p>
                      <a:pPr algn="ctr"/>
                      <a:r>
                        <a:rPr lang="en-US" dirty="0" smtClean="0"/>
                        <a:t>Average # of household members</a:t>
                      </a:r>
                      <a:endParaRPr lang="en-US" dirty="0"/>
                    </a:p>
                  </a:txBody>
                  <a:tcPr/>
                </a:tc>
                <a:tc>
                  <a:txBody>
                    <a:bodyPr/>
                    <a:lstStyle/>
                    <a:p>
                      <a:pPr algn="ctr"/>
                      <a:r>
                        <a:rPr lang="en-US" dirty="0" smtClean="0"/>
                        <a:t>2.31</a:t>
                      </a:r>
                      <a:endParaRPr lang="en-US" dirty="0"/>
                    </a:p>
                  </a:txBody>
                  <a:tcPr/>
                </a:tc>
                <a:tc>
                  <a:txBody>
                    <a:bodyPr/>
                    <a:lstStyle/>
                    <a:p>
                      <a:pPr algn="ctr"/>
                      <a:r>
                        <a:rPr lang="en-US" dirty="0" smtClean="0"/>
                        <a:t>2.24</a:t>
                      </a:r>
                      <a:endParaRPr lang="en-US" dirty="0"/>
                    </a:p>
                  </a:txBody>
                  <a:tcPr/>
                </a:tc>
                <a:tc>
                  <a:txBody>
                    <a:bodyPr/>
                    <a:lstStyle/>
                    <a:p>
                      <a:pPr algn="ctr"/>
                      <a:r>
                        <a:rPr lang="en-US" dirty="0" smtClean="0"/>
                        <a:t>2.36</a:t>
                      </a:r>
                      <a:endParaRPr lang="en-US" dirty="0"/>
                    </a:p>
                  </a:txBody>
                  <a:tcPr/>
                </a:tc>
              </a:tr>
              <a:tr h="502920">
                <a:tc>
                  <a:txBody>
                    <a:bodyPr/>
                    <a:lstStyle/>
                    <a:p>
                      <a:pPr algn="ctr"/>
                      <a:r>
                        <a:rPr lang="en-US" dirty="0" smtClean="0"/>
                        <a:t>Average #</a:t>
                      </a:r>
                      <a:r>
                        <a:rPr lang="en-US" baseline="0" dirty="0" smtClean="0"/>
                        <a:t> of rooms</a:t>
                      </a:r>
                      <a:endParaRPr lang="en-US" dirty="0"/>
                    </a:p>
                  </a:txBody>
                  <a:tcPr/>
                </a:tc>
                <a:tc>
                  <a:txBody>
                    <a:bodyPr/>
                    <a:lstStyle/>
                    <a:p>
                      <a:pPr algn="ctr"/>
                      <a:r>
                        <a:rPr lang="en-US" dirty="0" smtClean="0"/>
                        <a:t>4.25</a:t>
                      </a:r>
                      <a:endParaRPr lang="en-US" dirty="0"/>
                    </a:p>
                  </a:txBody>
                  <a:tcPr/>
                </a:tc>
                <a:tc>
                  <a:txBody>
                    <a:bodyPr/>
                    <a:lstStyle/>
                    <a:p>
                      <a:pPr algn="ctr"/>
                      <a:r>
                        <a:rPr lang="en-US" dirty="0" smtClean="0"/>
                        <a:t>4.32</a:t>
                      </a:r>
                      <a:endParaRPr lang="en-US" dirty="0"/>
                    </a:p>
                  </a:txBody>
                  <a:tcPr/>
                </a:tc>
                <a:tc>
                  <a:txBody>
                    <a:bodyPr/>
                    <a:lstStyle/>
                    <a:p>
                      <a:pPr algn="ctr"/>
                      <a:r>
                        <a:rPr lang="en-US" dirty="0" smtClean="0"/>
                        <a:t>4.04</a:t>
                      </a:r>
                      <a:endParaRPr lang="en-US" dirty="0"/>
                    </a:p>
                  </a:txBody>
                  <a:tcPr/>
                </a:tc>
              </a:tr>
              <a:tr h="502920">
                <a:tc>
                  <a:txBody>
                    <a:bodyPr/>
                    <a:lstStyle/>
                    <a:p>
                      <a:pPr algn="ctr"/>
                      <a:r>
                        <a:rPr lang="en-US" dirty="0" smtClean="0"/>
                        <a:t>Average #</a:t>
                      </a:r>
                      <a:r>
                        <a:rPr lang="en-US" baseline="0" dirty="0" smtClean="0"/>
                        <a:t> of vehicles</a:t>
                      </a:r>
                      <a:endParaRPr lang="en-US" dirty="0"/>
                    </a:p>
                  </a:txBody>
                  <a:tcPr/>
                </a:tc>
                <a:tc>
                  <a:txBody>
                    <a:bodyPr/>
                    <a:lstStyle/>
                    <a:p>
                      <a:pPr algn="ctr"/>
                      <a:r>
                        <a:rPr lang="en-US" dirty="0" smtClean="0"/>
                        <a:t>1.51</a:t>
                      </a:r>
                      <a:endParaRPr lang="en-US" dirty="0"/>
                    </a:p>
                  </a:txBody>
                  <a:tcPr/>
                </a:tc>
                <a:tc>
                  <a:txBody>
                    <a:bodyPr/>
                    <a:lstStyle/>
                    <a:p>
                      <a:pPr algn="ctr"/>
                      <a:r>
                        <a:rPr lang="en-US" dirty="0" smtClean="0"/>
                        <a:t>1.30</a:t>
                      </a:r>
                      <a:endParaRPr lang="en-US" dirty="0"/>
                    </a:p>
                  </a:txBody>
                  <a:tcPr/>
                </a:tc>
                <a:tc>
                  <a:txBody>
                    <a:bodyPr/>
                    <a:lstStyle/>
                    <a:p>
                      <a:pPr algn="ctr"/>
                      <a:r>
                        <a:rPr lang="en-US" dirty="0" smtClean="0"/>
                        <a:t>1.19</a:t>
                      </a:r>
                      <a:endParaRPr lang="en-US" dirty="0"/>
                    </a:p>
                  </a:txBody>
                  <a:tcPr/>
                </a:tc>
              </a:tr>
              <a:tr h="502920">
                <a:tc>
                  <a:txBody>
                    <a:bodyPr/>
                    <a:lstStyle/>
                    <a:p>
                      <a:pPr algn="ctr"/>
                      <a:r>
                        <a:rPr lang="en-US" dirty="0" smtClean="0"/>
                        <a:t>Median Year</a:t>
                      </a:r>
                      <a:r>
                        <a:rPr lang="en-US" baseline="0" dirty="0" smtClean="0"/>
                        <a:t> Structure was built</a:t>
                      </a:r>
                      <a:endParaRPr lang="en-US" dirty="0"/>
                    </a:p>
                  </a:txBody>
                  <a:tcPr/>
                </a:tc>
                <a:tc>
                  <a:txBody>
                    <a:bodyPr/>
                    <a:lstStyle/>
                    <a:p>
                      <a:pPr algn="ctr"/>
                      <a:r>
                        <a:rPr lang="en-US" dirty="0" smtClean="0"/>
                        <a:t>1981</a:t>
                      </a:r>
                      <a:endParaRPr lang="en-US" dirty="0"/>
                    </a:p>
                  </a:txBody>
                  <a:tcPr/>
                </a:tc>
                <a:tc>
                  <a:txBody>
                    <a:bodyPr/>
                    <a:lstStyle/>
                    <a:p>
                      <a:pPr algn="ctr"/>
                      <a:r>
                        <a:rPr lang="en-US" dirty="0" smtClean="0"/>
                        <a:t>1974</a:t>
                      </a:r>
                      <a:endParaRPr lang="en-US" dirty="0"/>
                    </a:p>
                  </a:txBody>
                  <a:tcPr/>
                </a:tc>
                <a:tc>
                  <a:txBody>
                    <a:bodyPr/>
                    <a:lstStyle/>
                    <a:p>
                      <a:pPr algn="ctr"/>
                      <a:r>
                        <a:rPr lang="en-US" dirty="0" smtClean="0"/>
                        <a:t>1969</a:t>
                      </a:r>
                      <a:endParaRPr lang="en-US" dirty="0"/>
                    </a:p>
                  </a:txBody>
                  <a:tcPr/>
                </a:tc>
              </a:tr>
              <a:tr h="502920">
                <a:tc>
                  <a:txBody>
                    <a:bodyPr/>
                    <a:lstStyle/>
                    <a:p>
                      <a:pPr algn="ctr"/>
                      <a:r>
                        <a:rPr lang="en-US" dirty="0" smtClean="0"/>
                        <a:t>Median year</a:t>
                      </a:r>
                      <a:r>
                        <a:rPr lang="en-US" baseline="0" dirty="0" smtClean="0"/>
                        <a:t> </a:t>
                      </a:r>
                      <a:r>
                        <a:rPr lang="en-US" baseline="0" dirty="0" smtClean="0"/>
                        <a:t>householder </a:t>
                      </a:r>
                      <a:r>
                        <a:rPr lang="en-US" baseline="0" dirty="0" smtClean="0"/>
                        <a:t>moved in</a:t>
                      </a:r>
                      <a:endParaRPr lang="en-US" dirty="0"/>
                    </a:p>
                  </a:txBody>
                  <a:tcPr/>
                </a:tc>
                <a:tc>
                  <a:txBody>
                    <a:bodyPr/>
                    <a:lstStyle/>
                    <a:p>
                      <a:pPr algn="ctr"/>
                      <a:r>
                        <a:rPr lang="en-US" dirty="0" smtClean="0"/>
                        <a:t>1999</a:t>
                      </a:r>
                      <a:endParaRPr lang="en-US" dirty="0"/>
                    </a:p>
                  </a:txBody>
                  <a:tcPr/>
                </a:tc>
                <a:tc>
                  <a:txBody>
                    <a:bodyPr/>
                    <a:lstStyle/>
                    <a:p>
                      <a:pPr algn="ctr"/>
                      <a:r>
                        <a:rPr lang="en-US" dirty="0" smtClean="0"/>
                        <a:t>1998</a:t>
                      </a:r>
                      <a:endParaRPr lang="en-US" dirty="0"/>
                    </a:p>
                  </a:txBody>
                  <a:tcPr/>
                </a:tc>
                <a:tc>
                  <a:txBody>
                    <a:bodyPr/>
                    <a:lstStyle/>
                    <a:p>
                      <a:pPr algn="ctr"/>
                      <a:r>
                        <a:rPr lang="en-US" dirty="0" smtClean="0"/>
                        <a:t>1998</a:t>
                      </a:r>
                      <a:endParaRPr lang="en-US" dirty="0"/>
                    </a:p>
                  </a:txBody>
                  <a:tcPr/>
                </a:tc>
              </a:tr>
              <a:tr h="502920">
                <a:tc>
                  <a:txBody>
                    <a:bodyPr/>
                    <a:lstStyle/>
                    <a:p>
                      <a:pPr algn="ctr"/>
                      <a:r>
                        <a:rPr lang="en-US" dirty="0" smtClean="0"/>
                        <a:t>Median Rent ($)</a:t>
                      </a:r>
                      <a:endParaRPr lang="en-US" dirty="0"/>
                    </a:p>
                  </a:txBody>
                  <a:tcPr/>
                </a:tc>
                <a:tc>
                  <a:txBody>
                    <a:bodyPr/>
                    <a:lstStyle/>
                    <a:p>
                      <a:pPr algn="ctr"/>
                      <a:r>
                        <a:rPr lang="en-US" dirty="0" smtClean="0"/>
                        <a:t>520</a:t>
                      </a:r>
                      <a:endParaRPr lang="en-US" dirty="0"/>
                    </a:p>
                  </a:txBody>
                  <a:tcPr/>
                </a:tc>
                <a:tc>
                  <a:txBody>
                    <a:bodyPr/>
                    <a:lstStyle/>
                    <a:p>
                      <a:pPr algn="ctr"/>
                      <a:r>
                        <a:rPr lang="en-US" dirty="0" smtClean="0"/>
                        <a:t>408</a:t>
                      </a:r>
                      <a:endParaRPr lang="en-US" dirty="0"/>
                    </a:p>
                  </a:txBody>
                  <a:tcPr/>
                </a:tc>
                <a:tc>
                  <a:txBody>
                    <a:bodyPr/>
                    <a:lstStyle/>
                    <a:p>
                      <a:pPr algn="ctr"/>
                      <a:r>
                        <a:rPr lang="en-US" dirty="0" smtClean="0"/>
                        <a:t>519</a:t>
                      </a:r>
                      <a:endParaRPr lang="en-US" dirty="0"/>
                    </a:p>
                  </a:txBody>
                  <a:tcPr/>
                </a:tc>
              </a:tr>
              <a:tr h="502920">
                <a:tc>
                  <a:txBody>
                    <a:bodyPr/>
                    <a:lstStyle/>
                    <a:p>
                      <a:pPr algn="ctr"/>
                      <a:r>
                        <a:rPr lang="en-US" dirty="0" smtClean="0"/>
                        <a:t>Median rent asked for vacant units ($)</a:t>
                      </a:r>
                      <a:endParaRPr lang="en-US" dirty="0"/>
                    </a:p>
                  </a:txBody>
                  <a:tcPr/>
                </a:tc>
                <a:tc>
                  <a:txBody>
                    <a:bodyPr/>
                    <a:lstStyle/>
                    <a:p>
                      <a:pPr algn="ctr"/>
                      <a:r>
                        <a:rPr lang="en-US" dirty="0" smtClean="0"/>
                        <a:t>586</a:t>
                      </a:r>
                      <a:endParaRPr lang="en-US" dirty="0"/>
                    </a:p>
                  </a:txBody>
                  <a:tcPr/>
                </a:tc>
                <a:tc>
                  <a:txBody>
                    <a:bodyPr/>
                    <a:lstStyle/>
                    <a:p>
                      <a:pPr algn="ctr"/>
                      <a:r>
                        <a:rPr lang="en-US" dirty="0" smtClean="0"/>
                        <a:t>391</a:t>
                      </a:r>
                      <a:endParaRPr lang="en-US" dirty="0"/>
                    </a:p>
                  </a:txBody>
                  <a:tcPr/>
                </a:tc>
                <a:tc>
                  <a:txBody>
                    <a:bodyPr/>
                    <a:lstStyle/>
                    <a:p>
                      <a:pPr algn="ctr"/>
                      <a:r>
                        <a:rPr lang="en-US" dirty="0" smtClean="0"/>
                        <a:t>469</a:t>
                      </a:r>
                      <a:endParaRPr lang="en-US" dirty="0"/>
                    </a:p>
                  </a:txBody>
                  <a:tcPr/>
                </a:tc>
              </a:tr>
              <a:tr h="502920">
                <a:tc>
                  <a:txBody>
                    <a:bodyPr/>
                    <a:lstStyle/>
                    <a:p>
                      <a:pPr algn="ctr"/>
                      <a:r>
                        <a:rPr lang="en-US" dirty="0" smtClean="0"/>
                        <a:t>Rent</a:t>
                      </a:r>
                      <a:r>
                        <a:rPr lang="en-US" baseline="0" dirty="0" smtClean="0"/>
                        <a:t> includes utilities (%)</a:t>
                      </a:r>
                      <a:endParaRPr lang="en-US" dirty="0"/>
                    </a:p>
                  </a:txBody>
                  <a:tcPr/>
                </a:tc>
                <a:tc>
                  <a:txBody>
                    <a:bodyPr/>
                    <a:lstStyle/>
                    <a:p>
                      <a:pPr algn="ctr"/>
                      <a:r>
                        <a:rPr lang="en-US" dirty="0" smtClean="0"/>
                        <a:t>12.8</a:t>
                      </a:r>
                      <a:endParaRPr lang="en-US" dirty="0"/>
                    </a:p>
                  </a:txBody>
                  <a:tcPr/>
                </a:tc>
                <a:tc>
                  <a:txBody>
                    <a:bodyPr/>
                    <a:lstStyle/>
                    <a:p>
                      <a:pPr algn="ctr"/>
                      <a:r>
                        <a:rPr lang="en-US" dirty="0" smtClean="0"/>
                        <a:t>16.5</a:t>
                      </a:r>
                      <a:endParaRPr lang="en-US" dirty="0"/>
                    </a:p>
                  </a:txBody>
                  <a:tcPr/>
                </a:tc>
                <a:tc>
                  <a:txBody>
                    <a:bodyPr/>
                    <a:lstStyle/>
                    <a:p>
                      <a:pPr algn="ctr"/>
                      <a:r>
                        <a:rPr lang="en-US" dirty="0" smtClean="0"/>
                        <a:t>16.5</a:t>
                      </a:r>
                      <a:endParaRPr lang="en-US" dirty="0"/>
                    </a:p>
                  </a:txBody>
                  <a:tcPr/>
                </a:tc>
              </a:tr>
              <a:tr h="502920">
                <a:tc>
                  <a:txBody>
                    <a:bodyPr/>
                    <a:lstStyle/>
                    <a:p>
                      <a:pPr algn="ctr"/>
                      <a:r>
                        <a:rPr lang="en-US" dirty="0" smtClean="0"/>
                        <a:t>Rent</a:t>
                      </a:r>
                      <a:r>
                        <a:rPr lang="en-US" baseline="0" dirty="0" smtClean="0"/>
                        <a:t> as a % or household revenue</a:t>
                      </a:r>
                      <a:endParaRPr lang="en-US" dirty="0"/>
                    </a:p>
                  </a:txBody>
                  <a:tcPr/>
                </a:tc>
                <a:tc>
                  <a:txBody>
                    <a:bodyPr/>
                    <a:lstStyle/>
                    <a:p>
                      <a:pPr algn="ctr"/>
                      <a:r>
                        <a:rPr lang="en-US" dirty="0" smtClean="0"/>
                        <a:t>27</a:t>
                      </a:r>
                      <a:endParaRPr lang="en-US" dirty="0"/>
                    </a:p>
                  </a:txBody>
                  <a:tcPr/>
                </a:tc>
                <a:tc>
                  <a:txBody>
                    <a:bodyPr/>
                    <a:lstStyle/>
                    <a:p>
                      <a:pPr algn="ctr"/>
                      <a:r>
                        <a:rPr lang="en-US" dirty="0" smtClean="0"/>
                        <a:t>25</a:t>
                      </a:r>
                      <a:endParaRPr lang="en-US" dirty="0"/>
                    </a:p>
                  </a:txBody>
                  <a:tcPr/>
                </a:tc>
                <a:tc>
                  <a:txBody>
                    <a:bodyPr/>
                    <a:lstStyle/>
                    <a:p>
                      <a:pPr algn="ctr"/>
                      <a:r>
                        <a:rPr lang="en-US" dirty="0" smtClean="0"/>
                        <a:t>26</a:t>
                      </a:r>
                      <a:endParaRPr 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Owner-Occupied Housing Units</a:t>
            </a:r>
            <a:endParaRPr lang="en-US" dirty="0"/>
          </a:p>
        </p:txBody>
      </p:sp>
      <p:graphicFrame>
        <p:nvGraphicFramePr>
          <p:cNvPr id="4" name="Content Placeholder 3"/>
          <p:cNvGraphicFramePr>
            <a:graphicFrameLocks noGrp="1"/>
          </p:cNvGraphicFramePr>
          <p:nvPr>
            <p:ph sz="quarter" idx="1"/>
          </p:nvPr>
        </p:nvGraphicFramePr>
        <p:xfrm>
          <a:off x="228600" y="1691640"/>
          <a:ext cx="8686800" cy="3718560"/>
        </p:xfrm>
        <a:graphic>
          <a:graphicData uri="http://schemas.openxmlformats.org/drawingml/2006/table">
            <a:tbl>
              <a:tblPr firstRow="1" bandRow="1">
                <a:tableStyleId>{5C22544A-7EE6-4342-B048-85BDC9FD1C3A}</a:tableStyleId>
              </a:tblPr>
              <a:tblGrid>
                <a:gridCol w="3886201"/>
                <a:gridCol w="2362200"/>
                <a:gridCol w="1143000"/>
                <a:gridCol w="1295399"/>
              </a:tblGrid>
              <a:tr h="619760">
                <a:tc>
                  <a:txBody>
                    <a:bodyPr/>
                    <a:lstStyle/>
                    <a:p>
                      <a:pPr algn="ctr"/>
                      <a:endParaRPr lang="en-US" dirty="0"/>
                    </a:p>
                  </a:txBody>
                  <a:tcPr/>
                </a:tc>
                <a:tc>
                  <a:txBody>
                    <a:bodyPr/>
                    <a:lstStyle/>
                    <a:p>
                      <a:pPr algn="ctr"/>
                      <a:r>
                        <a:rPr lang="en-US" dirty="0" smtClean="0"/>
                        <a:t>Rutherford County</a:t>
                      </a:r>
                      <a:endParaRPr lang="en-US" dirty="0"/>
                    </a:p>
                  </a:txBody>
                  <a:tcPr/>
                </a:tc>
                <a:tc>
                  <a:txBody>
                    <a:bodyPr/>
                    <a:lstStyle/>
                    <a:p>
                      <a:pPr algn="ctr"/>
                      <a:r>
                        <a:rPr lang="en-US" dirty="0" smtClean="0"/>
                        <a:t>TN</a:t>
                      </a:r>
                      <a:endParaRPr lang="en-US" dirty="0"/>
                    </a:p>
                  </a:txBody>
                  <a:tcPr/>
                </a:tc>
                <a:tc>
                  <a:txBody>
                    <a:bodyPr/>
                    <a:lstStyle/>
                    <a:p>
                      <a:pPr algn="ctr"/>
                      <a:r>
                        <a:rPr lang="en-US" dirty="0" smtClean="0"/>
                        <a:t>US</a:t>
                      </a:r>
                      <a:endParaRPr lang="en-US" dirty="0"/>
                    </a:p>
                  </a:txBody>
                  <a:tcPr/>
                </a:tc>
              </a:tr>
              <a:tr h="619760">
                <a:tc>
                  <a:txBody>
                    <a:bodyPr/>
                    <a:lstStyle/>
                    <a:p>
                      <a:pPr algn="ctr"/>
                      <a:r>
                        <a:rPr lang="en-US" dirty="0" smtClean="0"/>
                        <a:t>Average # of household members</a:t>
                      </a:r>
                      <a:endParaRPr lang="en-US" dirty="0"/>
                    </a:p>
                  </a:txBody>
                  <a:tcPr/>
                </a:tc>
                <a:tc>
                  <a:txBody>
                    <a:bodyPr/>
                    <a:lstStyle/>
                    <a:p>
                      <a:pPr algn="ctr"/>
                      <a:r>
                        <a:rPr lang="en-US" dirty="0" smtClean="0"/>
                        <a:t>2.80</a:t>
                      </a:r>
                      <a:endParaRPr lang="en-US" dirty="0"/>
                    </a:p>
                  </a:txBody>
                  <a:tcPr/>
                </a:tc>
                <a:tc>
                  <a:txBody>
                    <a:bodyPr/>
                    <a:lstStyle/>
                    <a:p>
                      <a:pPr algn="ctr"/>
                      <a:r>
                        <a:rPr lang="en-US" dirty="0" smtClean="0"/>
                        <a:t>2.58</a:t>
                      </a:r>
                      <a:endParaRPr lang="en-US" dirty="0"/>
                    </a:p>
                  </a:txBody>
                  <a:tcPr/>
                </a:tc>
                <a:tc>
                  <a:txBody>
                    <a:bodyPr/>
                    <a:lstStyle/>
                    <a:p>
                      <a:pPr algn="ctr"/>
                      <a:r>
                        <a:rPr lang="en-US" dirty="0" smtClean="0"/>
                        <a:t>2.71</a:t>
                      </a:r>
                      <a:endParaRPr lang="en-US" dirty="0"/>
                    </a:p>
                  </a:txBody>
                  <a:tcPr/>
                </a:tc>
              </a:tr>
              <a:tr h="619760">
                <a:tc>
                  <a:txBody>
                    <a:bodyPr/>
                    <a:lstStyle/>
                    <a:p>
                      <a:pPr algn="ctr"/>
                      <a:r>
                        <a:rPr lang="en-US" dirty="0" smtClean="0"/>
                        <a:t>Average #</a:t>
                      </a:r>
                      <a:r>
                        <a:rPr lang="en-US" baseline="0" dirty="0" smtClean="0"/>
                        <a:t> of rooms</a:t>
                      </a:r>
                      <a:endParaRPr lang="en-US" dirty="0"/>
                    </a:p>
                  </a:txBody>
                  <a:tcPr/>
                </a:tc>
                <a:tc>
                  <a:txBody>
                    <a:bodyPr/>
                    <a:lstStyle/>
                    <a:p>
                      <a:pPr algn="ctr"/>
                      <a:r>
                        <a:rPr lang="en-US" dirty="0" smtClean="0"/>
                        <a:t>6.31</a:t>
                      </a:r>
                      <a:endParaRPr lang="en-US" dirty="0"/>
                    </a:p>
                  </a:txBody>
                  <a:tcPr/>
                </a:tc>
                <a:tc>
                  <a:txBody>
                    <a:bodyPr/>
                    <a:lstStyle/>
                    <a:p>
                      <a:pPr algn="ctr"/>
                      <a:r>
                        <a:rPr lang="en-US" dirty="0" smtClean="0"/>
                        <a:t>6.30</a:t>
                      </a:r>
                      <a:endParaRPr lang="en-US" dirty="0"/>
                    </a:p>
                  </a:txBody>
                  <a:tcPr/>
                </a:tc>
                <a:tc>
                  <a:txBody>
                    <a:bodyPr/>
                    <a:lstStyle/>
                    <a:p>
                      <a:pPr algn="ctr"/>
                      <a:r>
                        <a:rPr lang="en-US" dirty="0" smtClean="0"/>
                        <a:t>6.30</a:t>
                      </a:r>
                      <a:endParaRPr lang="en-US" dirty="0"/>
                    </a:p>
                  </a:txBody>
                  <a:tcPr/>
                </a:tc>
              </a:tr>
              <a:tr h="619760">
                <a:tc>
                  <a:txBody>
                    <a:bodyPr/>
                    <a:lstStyle/>
                    <a:p>
                      <a:pPr algn="ctr"/>
                      <a:r>
                        <a:rPr lang="en-US" dirty="0" smtClean="0"/>
                        <a:t>Average #</a:t>
                      </a:r>
                      <a:r>
                        <a:rPr lang="en-US" baseline="0" dirty="0" smtClean="0"/>
                        <a:t> of vehicles</a:t>
                      </a:r>
                      <a:endParaRPr lang="en-US" dirty="0"/>
                    </a:p>
                  </a:txBody>
                  <a:tcPr/>
                </a:tc>
                <a:tc>
                  <a:txBody>
                    <a:bodyPr/>
                    <a:lstStyle/>
                    <a:p>
                      <a:pPr algn="ctr"/>
                      <a:r>
                        <a:rPr lang="en-US" dirty="0" smtClean="0"/>
                        <a:t>1.52</a:t>
                      </a:r>
                      <a:endParaRPr lang="en-US" dirty="0"/>
                    </a:p>
                  </a:txBody>
                  <a:tcPr/>
                </a:tc>
                <a:tc>
                  <a:txBody>
                    <a:bodyPr/>
                    <a:lstStyle/>
                    <a:p>
                      <a:pPr algn="ctr"/>
                      <a:r>
                        <a:rPr lang="en-US" dirty="0" smtClean="0"/>
                        <a:t>1.55</a:t>
                      </a:r>
                      <a:endParaRPr lang="en-US" dirty="0"/>
                    </a:p>
                  </a:txBody>
                  <a:tcPr/>
                </a:tc>
                <a:tc>
                  <a:txBody>
                    <a:bodyPr/>
                    <a:lstStyle/>
                    <a:p>
                      <a:pPr algn="ctr"/>
                      <a:r>
                        <a:rPr lang="en-US" dirty="0" smtClean="0"/>
                        <a:t>1.64</a:t>
                      </a:r>
                      <a:endParaRPr lang="en-US" dirty="0"/>
                    </a:p>
                  </a:txBody>
                  <a:tcPr/>
                </a:tc>
              </a:tr>
              <a:tr h="619760">
                <a:tc>
                  <a:txBody>
                    <a:bodyPr/>
                    <a:lstStyle/>
                    <a:p>
                      <a:pPr algn="ctr"/>
                      <a:r>
                        <a:rPr lang="en-US" dirty="0" smtClean="0"/>
                        <a:t>Median Year</a:t>
                      </a:r>
                      <a:r>
                        <a:rPr lang="en-US" baseline="0" dirty="0" smtClean="0"/>
                        <a:t> Structure was built</a:t>
                      </a:r>
                      <a:endParaRPr lang="en-US" dirty="0"/>
                    </a:p>
                  </a:txBody>
                  <a:tcPr/>
                </a:tc>
                <a:tc>
                  <a:txBody>
                    <a:bodyPr/>
                    <a:lstStyle/>
                    <a:p>
                      <a:pPr algn="ctr"/>
                      <a:r>
                        <a:rPr lang="en-US" dirty="0" smtClean="0"/>
                        <a:t>1988</a:t>
                      </a:r>
                      <a:endParaRPr lang="en-US" dirty="0"/>
                    </a:p>
                  </a:txBody>
                  <a:tcPr/>
                </a:tc>
                <a:tc>
                  <a:txBody>
                    <a:bodyPr/>
                    <a:lstStyle/>
                    <a:p>
                      <a:pPr algn="ctr"/>
                      <a:r>
                        <a:rPr lang="en-US" dirty="0" smtClean="0"/>
                        <a:t>1976</a:t>
                      </a:r>
                      <a:endParaRPr lang="en-US" dirty="0"/>
                    </a:p>
                  </a:txBody>
                  <a:tcPr/>
                </a:tc>
                <a:tc>
                  <a:txBody>
                    <a:bodyPr/>
                    <a:lstStyle/>
                    <a:p>
                      <a:pPr algn="ctr"/>
                      <a:r>
                        <a:rPr lang="en-US" dirty="0" smtClean="0"/>
                        <a:t>1971</a:t>
                      </a:r>
                      <a:endParaRPr lang="en-US" dirty="0"/>
                    </a:p>
                  </a:txBody>
                  <a:tcPr/>
                </a:tc>
              </a:tr>
              <a:tr h="619760">
                <a:tc>
                  <a:txBody>
                    <a:bodyPr/>
                    <a:lstStyle/>
                    <a:p>
                      <a:pPr algn="ctr"/>
                      <a:r>
                        <a:rPr lang="en-US" dirty="0" smtClean="0"/>
                        <a:t>Median year</a:t>
                      </a:r>
                      <a:r>
                        <a:rPr lang="en-US" baseline="0" dirty="0" smtClean="0"/>
                        <a:t> </a:t>
                      </a:r>
                      <a:r>
                        <a:rPr lang="en-US" baseline="0" dirty="0" smtClean="0"/>
                        <a:t>householder </a:t>
                      </a:r>
                      <a:r>
                        <a:rPr lang="en-US" baseline="0" dirty="0" smtClean="0"/>
                        <a:t>moved in</a:t>
                      </a:r>
                      <a:endParaRPr lang="en-US" dirty="0"/>
                    </a:p>
                  </a:txBody>
                  <a:tcPr/>
                </a:tc>
                <a:tc>
                  <a:txBody>
                    <a:bodyPr/>
                    <a:lstStyle/>
                    <a:p>
                      <a:pPr algn="ctr"/>
                      <a:r>
                        <a:rPr lang="en-US" dirty="0" smtClean="0"/>
                        <a:t>1995</a:t>
                      </a:r>
                      <a:endParaRPr lang="en-US" dirty="0"/>
                    </a:p>
                  </a:txBody>
                  <a:tcPr/>
                </a:tc>
                <a:tc>
                  <a:txBody>
                    <a:bodyPr/>
                    <a:lstStyle/>
                    <a:p>
                      <a:pPr algn="ctr"/>
                      <a:r>
                        <a:rPr lang="en-US" dirty="0" smtClean="0"/>
                        <a:t>1991</a:t>
                      </a:r>
                      <a:endParaRPr lang="en-US" dirty="0"/>
                    </a:p>
                  </a:txBody>
                  <a:tcPr/>
                </a:tc>
                <a:tc>
                  <a:txBody>
                    <a:bodyPr/>
                    <a:lstStyle/>
                    <a:p>
                      <a:pPr algn="ctr"/>
                      <a:r>
                        <a:rPr lang="en-US" dirty="0" smtClean="0"/>
                        <a:t>1991</a:t>
                      </a:r>
                      <a:endParaRPr 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Owner-Occupied Housing Units</a:t>
            </a:r>
            <a:endParaRPr lang="en-US" dirty="0"/>
          </a:p>
        </p:txBody>
      </p:sp>
      <p:graphicFrame>
        <p:nvGraphicFramePr>
          <p:cNvPr id="4" name="Content Placeholder 3"/>
          <p:cNvGraphicFramePr>
            <a:graphicFrameLocks noGrp="1"/>
          </p:cNvGraphicFramePr>
          <p:nvPr>
            <p:ph sz="quarter" idx="1"/>
          </p:nvPr>
        </p:nvGraphicFramePr>
        <p:xfrm>
          <a:off x="228600" y="1676400"/>
          <a:ext cx="8686800" cy="4782820"/>
        </p:xfrm>
        <a:graphic>
          <a:graphicData uri="http://schemas.openxmlformats.org/drawingml/2006/table">
            <a:tbl>
              <a:tblPr firstRow="1" bandRow="1">
                <a:tableStyleId>{5C22544A-7EE6-4342-B048-85BDC9FD1C3A}</a:tableStyleId>
              </a:tblPr>
              <a:tblGrid>
                <a:gridCol w="3886201"/>
                <a:gridCol w="2362200"/>
                <a:gridCol w="1143000"/>
                <a:gridCol w="1295399"/>
              </a:tblGrid>
              <a:tr h="683260">
                <a:tc>
                  <a:txBody>
                    <a:bodyPr/>
                    <a:lstStyle/>
                    <a:p>
                      <a:pPr algn="ctr"/>
                      <a:endParaRPr lang="en-US" dirty="0"/>
                    </a:p>
                  </a:txBody>
                  <a:tcPr/>
                </a:tc>
                <a:tc>
                  <a:txBody>
                    <a:bodyPr/>
                    <a:lstStyle/>
                    <a:p>
                      <a:pPr algn="ctr"/>
                      <a:r>
                        <a:rPr lang="en-US" dirty="0" smtClean="0"/>
                        <a:t>Rutherford County</a:t>
                      </a:r>
                      <a:endParaRPr lang="en-US" dirty="0"/>
                    </a:p>
                  </a:txBody>
                  <a:tcPr/>
                </a:tc>
                <a:tc>
                  <a:txBody>
                    <a:bodyPr/>
                    <a:lstStyle/>
                    <a:p>
                      <a:pPr algn="ctr"/>
                      <a:r>
                        <a:rPr lang="en-US" dirty="0" smtClean="0"/>
                        <a:t>TN</a:t>
                      </a:r>
                      <a:endParaRPr lang="en-US" dirty="0"/>
                    </a:p>
                  </a:txBody>
                  <a:tcPr/>
                </a:tc>
                <a:tc>
                  <a:txBody>
                    <a:bodyPr/>
                    <a:lstStyle/>
                    <a:p>
                      <a:pPr algn="ctr"/>
                      <a:r>
                        <a:rPr lang="en-US" dirty="0" smtClean="0"/>
                        <a:t>US</a:t>
                      </a:r>
                      <a:endParaRPr lang="en-US" dirty="0"/>
                    </a:p>
                  </a:txBody>
                  <a:tcPr/>
                </a:tc>
              </a:tr>
              <a:tr h="683260">
                <a:tc>
                  <a:txBody>
                    <a:bodyPr/>
                    <a:lstStyle/>
                    <a:p>
                      <a:pPr algn="ctr"/>
                      <a:r>
                        <a:rPr lang="en-US" dirty="0" smtClean="0"/>
                        <a:t>Median value ($)</a:t>
                      </a:r>
                      <a:endParaRPr lang="en-US" dirty="0"/>
                    </a:p>
                  </a:txBody>
                  <a:tcPr/>
                </a:tc>
                <a:tc>
                  <a:txBody>
                    <a:bodyPr/>
                    <a:lstStyle/>
                    <a:p>
                      <a:pPr algn="ctr"/>
                      <a:r>
                        <a:rPr lang="en-US" dirty="0" smtClean="0"/>
                        <a:t>111,600</a:t>
                      </a:r>
                      <a:endParaRPr lang="en-US" dirty="0"/>
                    </a:p>
                  </a:txBody>
                  <a:tcPr/>
                </a:tc>
                <a:tc>
                  <a:txBody>
                    <a:bodyPr/>
                    <a:lstStyle/>
                    <a:p>
                      <a:pPr algn="ctr"/>
                      <a:r>
                        <a:rPr lang="en-US" dirty="0" smtClean="0"/>
                        <a:t>88,300</a:t>
                      </a:r>
                      <a:endParaRPr lang="en-US" dirty="0"/>
                    </a:p>
                  </a:txBody>
                  <a:tcPr/>
                </a:tc>
                <a:tc>
                  <a:txBody>
                    <a:bodyPr/>
                    <a:lstStyle/>
                    <a:p>
                      <a:pPr algn="ctr"/>
                      <a:r>
                        <a:rPr lang="en-US" dirty="0" smtClean="0"/>
                        <a:t>111,800</a:t>
                      </a:r>
                      <a:endParaRPr lang="en-US" dirty="0"/>
                    </a:p>
                  </a:txBody>
                  <a:tcPr/>
                </a:tc>
              </a:tr>
              <a:tr h="683260">
                <a:tc>
                  <a:txBody>
                    <a:bodyPr/>
                    <a:lstStyle/>
                    <a:p>
                      <a:pPr algn="ctr"/>
                      <a:r>
                        <a:rPr lang="en-US" dirty="0" smtClean="0"/>
                        <a:t>With mortgage</a:t>
                      </a:r>
                      <a:r>
                        <a:rPr lang="en-US" baseline="0" dirty="0" smtClean="0"/>
                        <a:t> or contract to purchase</a:t>
                      </a:r>
                      <a:endParaRPr lang="en-US" dirty="0"/>
                    </a:p>
                  </a:txBody>
                  <a:tcPr/>
                </a:tc>
                <a:tc>
                  <a:txBody>
                    <a:bodyPr/>
                    <a:lstStyle/>
                    <a:p>
                      <a:pPr algn="ctr"/>
                      <a:r>
                        <a:rPr lang="en-US" dirty="0" smtClean="0"/>
                        <a:t>69.1</a:t>
                      </a:r>
                      <a:endParaRPr lang="en-US" dirty="0"/>
                    </a:p>
                  </a:txBody>
                  <a:tcPr/>
                </a:tc>
                <a:tc>
                  <a:txBody>
                    <a:bodyPr/>
                    <a:lstStyle/>
                    <a:p>
                      <a:pPr algn="ctr"/>
                      <a:r>
                        <a:rPr lang="en-US" dirty="0" smtClean="0"/>
                        <a:t>51.0</a:t>
                      </a:r>
                      <a:endParaRPr lang="en-US" dirty="0"/>
                    </a:p>
                  </a:txBody>
                  <a:tcPr/>
                </a:tc>
                <a:tc>
                  <a:txBody>
                    <a:bodyPr/>
                    <a:lstStyle/>
                    <a:p>
                      <a:pPr algn="ctr"/>
                      <a:r>
                        <a:rPr lang="en-US" dirty="0" smtClean="0"/>
                        <a:t>55.4</a:t>
                      </a:r>
                      <a:endParaRPr lang="en-US" dirty="0"/>
                    </a:p>
                  </a:txBody>
                  <a:tcPr/>
                </a:tc>
              </a:tr>
              <a:tr h="683260">
                <a:tc>
                  <a:txBody>
                    <a:bodyPr/>
                    <a:lstStyle/>
                    <a:p>
                      <a:pPr algn="ctr"/>
                      <a:r>
                        <a:rPr lang="en-US" dirty="0" smtClean="0"/>
                        <a:t>With</a:t>
                      </a:r>
                      <a:r>
                        <a:rPr lang="en-US" baseline="0" dirty="0" smtClean="0"/>
                        <a:t> second mortgage or equity loan</a:t>
                      </a:r>
                      <a:endParaRPr lang="en-US" dirty="0"/>
                    </a:p>
                  </a:txBody>
                  <a:tcPr/>
                </a:tc>
                <a:tc>
                  <a:txBody>
                    <a:bodyPr/>
                    <a:lstStyle/>
                    <a:p>
                      <a:pPr algn="ctr"/>
                      <a:r>
                        <a:rPr lang="en-US" dirty="0" smtClean="0"/>
                        <a:t>13.9</a:t>
                      </a:r>
                      <a:endParaRPr lang="en-US" dirty="0"/>
                    </a:p>
                  </a:txBody>
                  <a:tcPr/>
                </a:tc>
                <a:tc>
                  <a:txBody>
                    <a:bodyPr/>
                    <a:lstStyle/>
                    <a:p>
                      <a:pPr algn="ctr"/>
                      <a:r>
                        <a:rPr lang="en-US" dirty="0" smtClean="0"/>
                        <a:t>9.9</a:t>
                      </a:r>
                      <a:endParaRPr lang="en-US" dirty="0"/>
                    </a:p>
                  </a:txBody>
                  <a:tcPr/>
                </a:tc>
                <a:tc>
                  <a:txBody>
                    <a:bodyPr/>
                    <a:lstStyle/>
                    <a:p>
                      <a:pPr algn="ctr"/>
                      <a:r>
                        <a:rPr lang="en-US" dirty="0" smtClean="0"/>
                        <a:t>12.7</a:t>
                      </a:r>
                      <a:endParaRPr lang="en-US" dirty="0"/>
                    </a:p>
                  </a:txBody>
                  <a:tcPr/>
                </a:tc>
              </a:tr>
              <a:tr h="683260">
                <a:tc>
                  <a:txBody>
                    <a:bodyPr/>
                    <a:lstStyle/>
                    <a:p>
                      <a:pPr algn="ctr"/>
                      <a:r>
                        <a:rPr lang="en-US" dirty="0" smtClean="0"/>
                        <a:t>Median price asked for vacant housing ($)</a:t>
                      </a:r>
                      <a:endParaRPr lang="en-US" dirty="0"/>
                    </a:p>
                  </a:txBody>
                  <a:tcPr/>
                </a:tc>
                <a:tc>
                  <a:txBody>
                    <a:bodyPr/>
                    <a:lstStyle/>
                    <a:p>
                      <a:pPr algn="ctr"/>
                      <a:r>
                        <a:rPr lang="en-US" dirty="0" smtClean="0"/>
                        <a:t>110,900</a:t>
                      </a:r>
                      <a:endParaRPr lang="en-US" dirty="0"/>
                    </a:p>
                  </a:txBody>
                  <a:tcPr/>
                </a:tc>
                <a:tc>
                  <a:txBody>
                    <a:bodyPr/>
                    <a:lstStyle/>
                    <a:p>
                      <a:pPr algn="ctr"/>
                      <a:r>
                        <a:rPr lang="en-US" dirty="0" smtClean="0"/>
                        <a:t>83,300</a:t>
                      </a:r>
                      <a:endParaRPr lang="en-US" dirty="0"/>
                    </a:p>
                  </a:txBody>
                  <a:tcPr/>
                </a:tc>
                <a:tc>
                  <a:txBody>
                    <a:bodyPr/>
                    <a:lstStyle/>
                    <a:p>
                      <a:pPr algn="ctr"/>
                      <a:r>
                        <a:rPr lang="en-US" dirty="0" smtClean="0"/>
                        <a:t>89,600</a:t>
                      </a:r>
                      <a:endParaRPr lang="en-US" dirty="0"/>
                    </a:p>
                  </a:txBody>
                  <a:tcPr/>
                </a:tc>
              </a:tr>
              <a:tr h="683260">
                <a:tc>
                  <a:txBody>
                    <a:bodyPr/>
                    <a:lstStyle/>
                    <a:p>
                      <a:pPr algn="ctr"/>
                      <a:r>
                        <a:rPr lang="en-US" dirty="0" smtClean="0"/>
                        <a:t>Monthly cost, with mortgage ($)</a:t>
                      </a:r>
                      <a:endParaRPr lang="en-US" dirty="0"/>
                    </a:p>
                  </a:txBody>
                  <a:tcPr/>
                </a:tc>
                <a:tc>
                  <a:txBody>
                    <a:bodyPr/>
                    <a:lstStyle/>
                    <a:p>
                      <a:pPr algn="ctr"/>
                      <a:r>
                        <a:rPr lang="en-US" dirty="0" smtClean="0"/>
                        <a:t>978</a:t>
                      </a:r>
                      <a:endParaRPr lang="en-US" dirty="0"/>
                    </a:p>
                  </a:txBody>
                  <a:tcPr/>
                </a:tc>
                <a:tc>
                  <a:txBody>
                    <a:bodyPr/>
                    <a:lstStyle/>
                    <a:p>
                      <a:pPr algn="ctr"/>
                      <a:r>
                        <a:rPr lang="en-US" dirty="0" smtClean="0"/>
                        <a:t>882</a:t>
                      </a:r>
                      <a:endParaRPr lang="en-US" dirty="0"/>
                    </a:p>
                  </a:txBody>
                  <a:tcPr/>
                </a:tc>
                <a:tc>
                  <a:txBody>
                    <a:bodyPr/>
                    <a:lstStyle/>
                    <a:p>
                      <a:pPr algn="ctr"/>
                      <a:r>
                        <a:rPr lang="en-US" dirty="0" smtClean="0"/>
                        <a:t>1,088</a:t>
                      </a:r>
                      <a:endParaRPr lang="en-US" dirty="0"/>
                    </a:p>
                  </a:txBody>
                  <a:tcPr/>
                </a:tc>
              </a:tr>
              <a:tr h="683260">
                <a:tc>
                  <a:txBody>
                    <a:bodyPr/>
                    <a:lstStyle/>
                    <a:p>
                      <a:pPr algn="ctr"/>
                      <a:r>
                        <a:rPr lang="en-US" dirty="0" smtClean="0"/>
                        <a:t>Monthly cost, without</a:t>
                      </a:r>
                      <a:r>
                        <a:rPr lang="en-US" baseline="0" dirty="0" smtClean="0"/>
                        <a:t> mortgage ($)</a:t>
                      </a:r>
                      <a:endParaRPr lang="en-US" dirty="0"/>
                    </a:p>
                  </a:txBody>
                  <a:tcPr/>
                </a:tc>
                <a:tc>
                  <a:txBody>
                    <a:bodyPr/>
                    <a:lstStyle/>
                    <a:p>
                      <a:pPr algn="ctr"/>
                      <a:r>
                        <a:rPr lang="en-US" dirty="0" smtClean="0"/>
                        <a:t>263</a:t>
                      </a:r>
                      <a:endParaRPr lang="en-US" dirty="0"/>
                    </a:p>
                  </a:txBody>
                  <a:tcPr/>
                </a:tc>
                <a:tc>
                  <a:txBody>
                    <a:bodyPr/>
                    <a:lstStyle/>
                    <a:p>
                      <a:pPr algn="ctr"/>
                      <a:r>
                        <a:rPr lang="en-US" dirty="0" smtClean="0"/>
                        <a:t>240</a:t>
                      </a:r>
                      <a:endParaRPr lang="en-US" dirty="0"/>
                    </a:p>
                  </a:txBody>
                  <a:tcPr/>
                </a:tc>
                <a:tc>
                  <a:txBody>
                    <a:bodyPr/>
                    <a:lstStyle/>
                    <a:p>
                      <a:pPr algn="ctr"/>
                      <a:r>
                        <a:rPr lang="en-US" dirty="0" smtClean="0"/>
                        <a:t>295</a:t>
                      </a: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Geographical Information for Rutherford County</a:t>
            </a:r>
            <a:endParaRPr lang="en-US" dirty="0"/>
          </a:p>
        </p:txBody>
      </p:sp>
      <p:sp>
        <p:nvSpPr>
          <p:cNvPr id="3" name="Content Placeholder 2"/>
          <p:cNvSpPr>
            <a:spLocks noGrp="1"/>
          </p:cNvSpPr>
          <p:nvPr>
            <p:ph sz="quarter" idx="1"/>
          </p:nvPr>
        </p:nvSpPr>
        <p:spPr/>
        <p:txBody>
          <a:bodyPr/>
          <a:lstStyle/>
          <a:p>
            <a:r>
              <a:rPr lang="en-US" dirty="0" smtClean="0"/>
              <a:t>Total land area: 624 square miles</a:t>
            </a:r>
          </a:p>
          <a:p>
            <a:pPr lvl="1"/>
            <a:r>
              <a:rPr lang="en-US" dirty="0" smtClean="0"/>
              <a:t>619 square miles of land</a:t>
            </a:r>
          </a:p>
          <a:p>
            <a:pPr lvl="1"/>
            <a:r>
              <a:rPr lang="en-US" dirty="0" smtClean="0"/>
              <a:t>5 square miles of water</a:t>
            </a:r>
          </a:p>
          <a:p>
            <a:r>
              <a:rPr lang="en-US" dirty="0" smtClean="0"/>
              <a:t>Ranked the 8</a:t>
            </a:r>
            <a:r>
              <a:rPr lang="en-US" baseline="30000" dirty="0" smtClean="0"/>
              <a:t>th</a:t>
            </a:r>
            <a:r>
              <a:rPr lang="en-US" dirty="0" smtClean="0"/>
              <a:t> largest county in Tennessee</a:t>
            </a:r>
          </a:p>
          <a:p>
            <a:r>
              <a:rPr lang="en-US" dirty="0" smtClean="0"/>
              <a:t>Murfreesboro is the geographic center of Tennessee and is the county seat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Housing in Rutherford County</a:t>
            </a:r>
            <a:endParaRPr lang="en-US" b="1" dirty="0"/>
          </a:p>
        </p:txBody>
      </p:sp>
      <p:sp>
        <p:nvSpPr>
          <p:cNvPr id="5" name="Content Placeholder 4"/>
          <p:cNvSpPr>
            <a:spLocks noGrp="1"/>
          </p:cNvSpPr>
          <p:nvPr>
            <p:ph sz="quarter" idx="1"/>
          </p:nvPr>
        </p:nvSpPr>
        <p:spPr/>
        <p:txBody>
          <a:bodyPr/>
          <a:lstStyle/>
          <a:p>
            <a:r>
              <a:rPr lang="en-US" dirty="0" smtClean="0"/>
              <a:t>Organizations in Tennessee that offer shelter and emergency housing to the homeless:</a:t>
            </a:r>
          </a:p>
          <a:p>
            <a:pPr lvl="1"/>
            <a:r>
              <a:rPr lang="en-US" b="1" dirty="0" smtClean="0"/>
              <a:t>The Salvation Army</a:t>
            </a:r>
          </a:p>
          <a:p>
            <a:pPr lvl="2"/>
            <a:r>
              <a:rPr lang="en-US" dirty="0" smtClean="0"/>
              <a:t>1137 W. Main St., Murfreesboro, TN</a:t>
            </a:r>
          </a:p>
          <a:p>
            <a:pPr lvl="2"/>
            <a:r>
              <a:rPr lang="en-US" dirty="0" smtClean="0"/>
              <a:t>615-895-7071</a:t>
            </a:r>
          </a:p>
          <a:p>
            <a:pPr lvl="2">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Housing in Rutherford County</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b="1" dirty="0" smtClean="0"/>
              <a:t>Low-income housing</a:t>
            </a:r>
          </a:p>
          <a:p>
            <a:pPr lvl="1"/>
            <a:r>
              <a:rPr lang="en-US" b="1" dirty="0" smtClean="0"/>
              <a:t>Murfreesboro Housing Authority</a:t>
            </a:r>
          </a:p>
          <a:p>
            <a:pPr lvl="2"/>
            <a:r>
              <a:rPr lang="en-US" dirty="0" smtClean="0"/>
              <a:t>Number of Conventional Public Housing: 350</a:t>
            </a:r>
          </a:p>
          <a:p>
            <a:pPr lvl="2"/>
            <a:r>
              <a:rPr lang="en-US" dirty="0" smtClean="0"/>
              <a:t>Number of Section &amp; Vouchers: 576</a:t>
            </a:r>
          </a:p>
          <a:p>
            <a:pPr lvl="2"/>
            <a:r>
              <a:rPr lang="en-US" dirty="0" smtClean="0"/>
              <a:t>Number of Units in Westbrooks Towers Elderly High-rise: 230 one Bedroom suites</a:t>
            </a:r>
          </a:p>
          <a:p>
            <a:pPr lvl="2"/>
            <a:r>
              <a:rPr lang="en-US" dirty="0" smtClean="0"/>
              <a:t>Number of Shelter Plus Care Vouchers for Homeless/Disabled: 20</a:t>
            </a:r>
          </a:p>
          <a:p>
            <a:pPr lvl="1"/>
            <a:r>
              <a:rPr lang="en-US" dirty="0" smtClean="0"/>
              <a:t>Websites: </a:t>
            </a:r>
          </a:p>
          <a:p>
            <a:pPr lvl="2"/>
            <a:r>
              <a:rPr lang="en-US" dirty="0" smtClean="0">
                <a:hlinkClick r:id="rId2"/>
              </a:rPr>
              <a:t>http://www.mha-tn.org/</a:t>
            </a:r>
            <a:endParaRPr lang="en-US" dirty="0" smtClean="0"/>
          </a:p>
          <a:p>
            <a:pPr lvl="2"/>
            <a:r>
              <a:rPr lang="en-US" dirty="0" smtClean="0">
                <a:hlinkClick r:id="rId3"/>
              </a:rPr>
              <a:t>http://www.smyrnahousingauthority.com/</a:t>
            </a:r>
            <a:endParaRPr lang="en-US" dirty="0" smtClean="0"/>
          </a:p>
          <a:p>
            <a:pPr lvl="2"/>
            <a:r>
              <a:rPr lang="en-US" dirty="0" smtClean="0">
                <a:hlinkClick r:id="rId4"/>
              </a:rPr>
              <a:t>http://www.tennlegalaid.com/Library/Documents/1150909438.8/Section8Rutherford.pdf</a:t>
            </a:r>
            <a:endParaRPr lang="en-US" dirty="0" smtClean="0"/>
          </a:p>
          <a:p>
            <a:pPr lvl="2"/>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Animal Control</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According to the Rutherford County Animal Control Website</a:t>
            </a:r>
          </a:p>
          <a:p>
            <a:pPr lvl="1"/>
            <a:r>
              <a:rPr lang="en-US" dirty="0" smtClean="0"/>
              <a:t>If any dog or cat has bitten any person or is suspected of having rabies, the Animal Services Department may cause such dog or cat to be confined or isolated at the owner’s home, at a veterinary hospital, or at the Animal Services facility for such time as the health department deems it necessary to protect the safety of the people and community. </a:t>
            </a:r>
          </a:p>
          <a:p>
            <a:pPr lvl="1"/>
            <a:r>
              <a:rPr lang="en-US" dirty="0" smtClean="0"/>
              <a:t>The owner of such dog or cat is liable for board fees in the amount of $15.00 per day if such dog or cat is confined to Animal Shelter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Animal Control (cont.)</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smtClean="0"/>
              <a:t>Any person who owns, keeps, or harbors a dog or cat within the county shall have the dog or cat properly inoculated or immunized against rabies</a:t>
            </a:r>
          </a:p>
          <a:p>
            <a:r>
              <a:rPr lang="en-US" dirty="0" smtClean="0"/>
              <a:t>Law in the state of Tennessee that all pets should have rabies vaccinations</a:t>
            </a:r>
          </a:p>
        </p:txBody>
      </p:sp>
      <p:sp>
        <p:nvSpPr>
          <p:cNvPr id="4" name="Content Placeholder 3"/>
          <p:cNvSpPr>
            <a:spLocks noGrp="1"/>
          </p:cNvSpPr>
          <p:nvPr>
            <p:ph sz="quarter" idx="2"/>
          </p:nvPr>
        </p:nvSpPr>
        <p:spPr/>
        <p:txBody>
          <a:bodyPr>
            <a:normAutofit fontScale="92500" lnSpcReduction="20000"/>
          </a:bodyPr>
          <a:lstStyle/>
          <a:p>
            <a:r>
              <a:rPr lang="en-US" dirty="0" smtClean="0"/>
              <a:t>Several sources report that Rutherford County has the highest reported cases of rabies in Tennessee.</a:t>
            </a:r>
          </a:p>
          <a:p>
            <a:r>
              <a:rPr lang="en-US" dirty="0" smtClean="0"/>
              <a:t>Rutherford County does have a leash law</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According to the CDC…</a:t>
            </a:r>
            <a:endParaRPr lang="en-US" b="1" dirty="0"/>
          </a:p>
        </p:txBody>
      </p:sp>
      <p:sp>
        <p:nvSpPr>
          <p:cNvPr id="3" name="Content Placeholder 2"/>
          <p:cNvSpPr>
            <a:spLocks noGrp="1"/>
          </p:cNvSpPr>
          <p:nvPr>
            <p:ph sz="quarter" idx="1"/>
          </p:nvPr>
        </p:nvSpPr>
        <p:spPr/>
        <p:txBody>
          <a:bodyPr>
            <a:normAutofit fontScale="85000" lnSpcReduction="10000"/>
          </a:bodyPr>
          <a:lstStyle/>
          <a:p>
            <a:r>
              <a:rPr lang="en-US" dirty="0" smtClean="0"/>
              <a:t>131 cases of rabies in the state of Tennessee in animals (domestic and wildlife)</a:t>
            </a:r>
          </a:p>
          <a:p>
            <a:r>
              <a:rPr lang="en-US" dirty="0" smtClean="0">
                <a:hlinkClick r:id="rId2"/>
              </a:rPr>
              <a:t>http://www.cdc.gov/rabies/docs/rabies_surveillance_us_2006.pdf</a:t>
            </a:r>
            <a:endParaRPr lang="en-US" dirty="0" smtClean="0"/>
          </a:p>
          <a:p>
            <a:pPr>
              <a:buNone/>
            </a:pPr>
            <a:endParaRPr lang="en-US" dirty="0"/>
          </a:p>
        </p:txBody>
      </p:sp>
      <p:sp>
        <p:nvSpPr>
          <p:cNvPr id="4" name="Content Placeholder 3"/>
          <p:cNvSpPr>
            <a:spLocks noGrp="1"/>
          </p:cNvSpPr>
          <p:nvPr>
            <p:ph sz="quarter" idx="2"/>
          </p:nvPr>
        </p:nvSpPr>
        <p:spPr/>
        <p:txBody>
          <a:bodyPr>
            <a:normAutofit fontScale="85000" lnSpcReduction="10000"/>
          </a:bodyPr>
          <a:lstStyle/>
          <a:p>
            <a:r>
              <a:rPr lang="en-US" dirty="0" smtClean="0"/>
              <a:t>So far in 2008, no West Nile Virus detected in humans or mosquitoes</a:t>
            </a:r>
          </a:p>
          <a:p>
            <a:r>
              <a:rPr lang="en-US" dirty="0" smtClean="0">
                <a:hlinkClick r:id="rId3"/>
              </a:rPr>
              <a:t>http://diseasemaps.usgs.gov/wnv_tn_mosquitoe.html</a:t>
            </a:r>
            <a:endParaRPr lang="en-US" dirty="0" smtClean="0"/>
          </a:p>
          <a:p>
            <a:r>
              <a:rPr lang="en-US" dirty="0" smtClean="0"/>
              <a:t>The city of Murfreesboro does not spray its community for mosquitoes</a:t>
            </a:r>
          </a:p>
          <a:p>
            <a:r>
              <a:rPr lang="en-US" dirty="0" smtClean="0">
                <a:hlinkClick r:id="rId4"/>
              </a:rPr>
              <a:t>http://www.nospraynashville.org/othercities.html</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Outcomes</a:t>
            </a:r>
            <a:endParaRPr lang="en-US" dirty="0"/>
          </a:p>
        </p:txBody>
      </p:sp>
      <p:graphicFrame>
        <p:nvGraphicFramePr>
          <p:cNvPr id="4" name="Content Placeholder 3"/>
          <p:cNvGraphicFramePr>
            <a:graphicFrameLocks noGrp="1"/>
          </p:cNvGraphicFramePr>
          <p:nvPr>
            <p:ph sz="quarter" idx="1"/>
          </p:nvPr>
        </p:nvGraphicFramePr>
        <p:xfrm>
          <a:off x="228599" y="1600200"/>
          <a:ext cx="8763000" cy="2895600"/>
        </p:xfrm>
        <a:graphic>
          <a:graphicData uri="http://schemas.openxmlformats.org/drawingml/2006/table">
            <a:tbl>
              <a:tblPr firstRow="1" bandRow="1">
                <a:tableStyleId>{5C22544A-7EE6-4342-B048-85BDC9FD1C3A}</a:tableStyleId>
              </a:tblPr>
              <a:tblGrid>
                <a:gridCol w="3886201"/>
                <a:gridCol w="1828800"/>
                <a:gridCol w="1752600"/>
                <a:gridCol w="1295399"/>
              </a:tblGrid>
              <a:tr h="723900">
                <a:tc>
                  <a:txBody>
                    <a:bodyPr/>
                    <a:lstStyle/>
                    <a:p>
                      <a:pPr algn="ctr"/>
                      <a:endParaRPr lang="en-US" dirty="0"/>
                    </a:p>
                  </a:txBody>
                  <a:tcPr/>
                </a:tc>
                <a:tc>
                  <a:txBody>
                    <a:bodyPr/>
                    <a:lstStyle/>
                    <a:p>
                      <a:pPr algn="ctr"/>
                      <a:r>
                        <a:rPr lang="en-US" dirty="0" smtClean="0"/>
                        <a:t>Tennessee</a:t>
                      </a:r>
                      <a:endParaRPr lang="en-US" dirty="0"/>
                    </a:p>
                  </a:txBody>
                  <a:tcPr/>
                </a:tc>
                <a:tc>
                  <a:txBody>
                    <a:bodyPr/>
                    <a:lstStyle/>
                    <a:p>
                      <a:pPr algn="ctr"/>
                      <a:r>
                        <a:rPr lang="en-US" dirty="0" smtClean="0"/>
                        <a:t>Rutherford</a:t>
                      </a:r>
                    </a:p>
                    <a:p>
                      <a:pPr algn="ctr"/>
                      <a:r>
                        <a:rPr lang="en-US" dirty="0" smtClean="0"/>
                        <a:t>County</a:t>
                      </a:r>
                      <a:endParaRPr lang="en-US" dirty="0"/>
                    </a:p>
                  </a:txBody>
                  <a:tcPr/>
                </a:tc>
                <a:tc>
                  <a:txBody>
                    <a:bodyPr/>
                    <a:lstStyle/>
                    <a:p>
                      <a:pPr algn="ctr"/>
                      <a:r>
                        <a:rPr lang="en-US" dirty="0" smtClean="0"/>
                        <a:t>Rank</a:t>
                      </a:r>
                      <a:endParaRPr lang="en-US" dirty="0"/>
                    </a:p>
                  </a:txBody>
                  <a:tcPr/>
                </a:tc>
              </a:tr>
              <a:tr h="723900">
                <a:tc>
                  <a:txBody>
                    <a:bodyPr/>
                    <a:lstStyle/>
                    <a:p>
                      <a:pPr algn="ctr"/>
                      <a:r>
                        <a:rPr lang="en-US" dirty="0" smtClean="0"/>
                        <a:t>Mortality </a:t>
                      </a:r>
                    </a:p>
                    <a:p>
                      <a:pPr algn="ctr"/>
                      <a:r>
                        <a:rPr lang="en-US" dirty="0" smtClean="0"/>
                        <a:t>(years of potential life</a:t>
                      </a:r>
                      <a:r>
                        <a:rPr lang="en-US" baseline="0" dirty="0" smtClean="0"/>
                        <a:t> </a:t>
                      </a:r>
                      <a:r>
                        <a:rPr lang="en-US" dirty="0" smtClean="0"/>
                        <a:t>lost/100,000)</a:t>
                      </a:r>
                      <a:endParaRPr lang="en-US" dirty="0"/>
                    </a:p>
                  </a:txBody>
                  <a:tcPr/>
                </a:tc>
                <a:tc>
                  <a:txBody>
                    <a:bodyPr/>
                    <a:lstStyle/>
                    <a:p>
                      <a:pPr algn="ctr"/>
                      <a:r>
                        <a:rPr lang="en-US" dirty="0" smtClean="0"/>
                        <a:t>9092.7</a:t>
                      </a:r>
                      <a:endParaRPr lang="en-US" dirty="0"/>
                    </a:p>
                  </a:txBody>
                  <a:tcPr/>
                </a:tc>
                <a:tc>
                  <a:txBody>
                    <a:bodyPr/>
                    <a:lstStyle/>
                    <a:p>
                      <a:pPr algn="ctr"/>
                      <a:r>
                        <a:rPr lang="en-US" dirty="0" smtClean="0"/>
                        <a:t>6873.8</a:t>
                      </a:r>
                      <a:endParaRPr lang="en-US" dirty="0"/>
                    </a:p>
                  </a:txBody>
                  <a:tcPr/>
                </a:tc>
                <a:tc>
                  <a:txBody>
                    <a:bodyPr/>
                    <a:lstStyle/>
                    <a:p>
                      <a:pPr algn="ctr"/>
                      <a:r>
                        <a:rPr lang="en-US" dirty="0" smtClean="0"/>
                        <a:t>4</a:t>
                      </a:r>
                      <a:endParaRPr lang="en-US" dirty="0"/>
                    </a:p>
                  </a:txBody>
                  <a:tcPr/>
                </a:tc>
              </a:tr>
              <a:tr h="723900">
                <a:tc>
                  <a:txBody>
                    <a:bodyPr/>
                    <a:lstStyle/>
                    <a:p>
                      <a:pPr algn="ctr"/>
                      <a:r>
                        <a:rPr lang="en-US" dirty="0" smtClean="0"/>
                        <a:t>Low birth weight (%)</a:t>
                      </a:r>
                      <a:endParaRPr lang="en-US" dirty="0"/>
                    </a:p>
                  </a:txBody>
                  <a:tcPr/>
                </a:tc>
                <a:tc>
                  <a:txBody>
                    <a:bodyPr/>
                    <a:lstStyle/>
                    <a:p>
                      <a:pPr algn="ctr"/>
                      <a:r>
                        <a:rPr lang="en-US" dirty="0" smtClean="0"/>
                        <a:t>9.4</a:t>
                      </a:r>
                      <a:endParaRPr lang="en-US" dirty="0"/>
                    </a:p>
                  </a:txBody>
                  <a:tcPr/>
                </a:tc>
                <a:tc>
                  <a:txBody>
                    <a:bodyPr/>
                    <a:lstStyle/>
                    <a:p>
                      <a:pPr algn="ctr"/>
                      <a:r>
                        <a:rPr lang="en-US" dirty="0" smtClean="0"/>
                        <a:t>8.8</a:t>
                      </a:r>
                      <a:endParaRPr lang="en-US" dirty="0"/>
                    </a:p>
                  </a:txBody>
                  <a:tcPr/>
                </a:tc>
                <a:tc>
                  <a:txBody>
                    <a:bodyPr/>
                    <a:lstStyle/>
                    <a:p>
                      <a:pPr algn="ctr"/>
                      <a:r>
                        <a:rPr lang="en-US" dirty="0" smtClean="0"/>
                        <a:t>43</a:t>
                      </a:r>
                      <a:endParaRPr lang="en-US" dirty="0"/>
                    </a:p>
                  </a:txBody>
                  <a:tcPr/>
                </a:tc>
              </a:tr>
              <a:tr h="723900">
                <a:tc>
                  <a:txBody>
                    <a:bodyPr/>
                    <a:lstStyle/>
                    <a:p>
                      <a:pPr algn="ctr"/>
                      <a:r>
                        <a:rPr lang="en-US" dirty="0" smtClean="0"/>
                        <a:t>General</a:t>
                      </a:r>
                      <a:r>
                        <a:rPr lang="en-US" baseline="0" dirty="0" smtClean="0"/>
                        <a:t> health status</a:t>
                      </a:r>
                    </a:p>
                    <a:p>
                      <a:pPr algn="ctr"/>
                      <a:r>
                        <a:rPr lang="en-US" baseline="0" dirty="0" smtClean="0"/>
                        <a:t>% fair/poor health)</a:t>
                      </a:r>
                      <a:endParaRPr lang="en-US" dirty="0"/>
                    </a:p>
                  </a:txBody>
                  <a:tcPr/>
                </a:tc>
                <a:tc>
                  <a:txBody>
                    <a:bodyPr/>
                    <a:lstStyle/>
                    <a:p>
                      <a:pPr algn="ctr"/>
                      <a:r>
                        <a:rPr lang="en-US" dirty="0" smtClean="0"/>
                        <a:t>19.5</a:t>
                      </a:r>
                      <a:endParaRPr lang="en-US" dirty="0"/>
                    </a:p>
                  </a:txBody>
                  <a:tcPr/>
                </a:tc>
                <a:tc>
                  <a:txBody>
                    <a:bodyPr/>
                    <a:lstStyle/>
                    <a:p>
                      <a:pPr algn="ctr"/>
                      <a:r>
                        <a:rPr lang="en-US" dirty="0" smtClean="0"/>
                        <a:t>22.7</a:t>
                      </a:r>
                      <a:endParaRPr lang="en-US" dirty="0"/>
                    </a:p>
                  </a:txBody>
                  <a:tcPr/>
                </a:tc>
                <a:tc>
                  <a:txBody>
                    <a:bodyPr/>
                    <a:lstStyle/>
                    <a:p>
                      <a:pPr algn="ctr"/>
                      <a:r>
                        <a:rPr lang="en-US" dirty="0" smtClean="0"/>
                        <a:t>41</a:t>
                      </a:r>
                      <a:endParaRPr lang="en-US" dirty="0"/>
                    </a:p>
                  </a:txBody>
                  <a:tcPr/>
                </a:tc>
              </a:tr>
            </a:tbl>
          </a:graphicData>
        </a:graphic>
      </p:graphicFrame>
      <p:pic>
        <p:nvPicPr>
          <p:cNvPr id="5" name="Picture 4" descr="health.jpg"/>
          <p:cNvPicPr>
            <a:picLocks noChangeAspect="1"/>
          </p:cNvPicPr>
          <p:nvPr/>
        </p:nvPicPr>
        <p:blipFill>
          <a:blip r:embed="rId2"/>
          <a:stretch>
            <a:fillRect/>
          </a:stretch>
        </p:blipFill>
        <p:spPr>
          <a:xfrm>
            <a:off x="2057400" y="4495800"/>
            <a:ext cx="4699000" cy="23622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Determinants</a:t>
            </a:r>
            <a:endParaRPr lang="en-US" dirty="0"/>
          </a:p>
        </p:txBody>
      </p:sp>
      <p:sp>
        <p:nvSpPr>
          <p:cNvPr id="3" name="Content Placeholder 2"/>
          <p:cNvSpPr>
            <a:spLocks noGrp="1"/>
          </p:cNvSpPr>
          <p:nvPr>
            <p:ph sz="quarter" idx="1"/>
          </p:nvPr>
        </p:nvSpPr>
        <p:spPr/>
        <p:txBody>
          <a:bodyPr/>
          <a:lstStyle/>
          <a:p>
            <a:r>
              <a:rPr lang="en-US" dirty="0" smtClean="0"/>
              <a:t>Health Care</a:t>
            </a:r>
            <a:endParaRPr lang="en-US" dirty="0"/>
          </a:p>
        </p:txBody>
      </p:sp>
      <p:graphicFrame>
        <p:nvGraphicFramePr>
          <p:cNvPr id="4" name="Table 3"/>
          <p:cNvGraphicFramePr>
            <a:graphicFrameLocks noGrp="1"/>
          </p:cNvGraphicFramePr>
          <p:nvPr/>
        </p:nvGraphicFramePr>
        <p:xfrm>
          <a:off x="381000" y="2209798"/>
          <a:ext cx="8305800" cy="3905720"/>
        </p:xfrm>
        <a:graphic>
          <a:graphicData uri="http://schemas.openxmlformats.org/drawingml/2006/table">
            <a:tbl>
              <a:tblPr firstRow="1" bandRow="1">
                <a:tableStyleId>{5C22544A-7EE6-4342-B048-85BDC9FD1C3A}</a:tableStyleId>
              </a:tblPr>
              <a:tblGrid>
                <a:gridCol w="3733800"/>
                <a:gridCol w="1524000"/>
                <a:gridCol w="2057400"/>
                <a:gridCol w="990600"/>
              </a:tblGrid>
              <a:tr h="675364">
                <a:tc>
                  <a:txBody>
                    <a:bodyPr/>
                    <a:lstStyle/>
                    <a:p>
                      <a:pPr algn="ctr"/>
                      <a:endParaRPr lang="en-US" dirty="0"/>
                    </a:p>
                  </a:txBody>
                  <a:tcPr/>
                </a:tc>
                <a:tc>
                  <a:txBody>
                    <a:bodyPr/>
                    <a:lstStyle/>
                    <a:p>
                      <a:pPr algn="ctr"/>
                      <a:r>
                        <a:rPr lang="en-US" dirty="0" smtClean="0"/>
                        <a:t>Tennessee</a:t>
                      </a:r>
                      <a:endParaRPr lang="en-US" dirty="0"/>
                    </a:p>
                  </a:txBody>
                  <a:tcPr/>
                </a:tc>
                <a:tc>
                  <a:txBody>
                    <a:bodyPr/>
                    <a:lstStyle/>
                    <a:p>
                      <a:pPr algn="ctr"/>
                      <a:r>
                        <a:rPr lang="en-US" dirty="0" smtClean="0"/>
                        <a:t>Rutherford</a:t>
                      </a:r>
                      <a:r>
                        <a:rPr lang="en-US" baseline="0" dirty="0" smtClean="0"/>
                        <a:t> County</a:t>
                      </a:r>
                      <a:endParaRPr lang="en-US" dirty="0"/>
                    </a:p>
                  </a:txBody>
                  <a:tcPr/>
                </a:tc>
                <a:tc>
                  <a:txBody>
                    <a:bodyPr/>
                    <a:lstStyle/>
                    <a:p>
                      <a:pPr algn="ctr"/>
                      <a:r>
                        <a:rPr lang="en-US" dirty="0" smtClean="0"/>
                        <a:t>Rank</a:t>
                      </a:r>
                      <a:endParaRPr lang="en-US" dirty="0"/>
                    </a:p>
                  </a:txBody>
                  <a:tcPr/>
                </a:tc>
              </a:tr>
              <a:tr h="469907">
                <a:tc>
                  <a:txBody>
                    <a:bodyPr/>
                    <a:lstStyle/>
                    <a:p>
                      <a:pPr algn="ctr"/>
                      <a:r>
                        <a:rPr lang="en-US" dirty="0" smtClean="0"/>
                        <a:t>No health</a:t>
                      </a:r>
                      <a:r>
                        <a:rPr lang="en-US" baseline="0" dirty="0" smtClean="0"/>
                        <a:t> insurance (%)</a:t>
                      </a:r>
                      <a:endParaRPr lang="en-US" dirty="0"/>
                    </a:p>
                  </a:txBody>
                  <a:tcPr/>
                </a:tc>
                <a:tc>
                  <a:txBody>
                    <a:bodyPr/>
                    <a:lstStyle/>
                    <a:p>
                      <a:pPr algn="ctr"/>
                      <a:r>
                        <a:rPr lang="en-US" dirty="0" smtClean="0"/>
                        <a:t>14.0</a:t>
                      </a:r>
                      <a:endParaRPr lang="en-US" dirty="0"/>
                    </a:p>
                  </a:txBody>
                  <a:tcPr/>
                </a:tc>
                <a:tc>
                  <a:txBody>
                    <a:bodyPr/>
                    <a:lstStyle/>
                    <a:p>
                      <a:pPr algn="ctr"/>
                      <a:r>
                        <a:rPr lang="en-US" dirty="0" smtClean="0"/>
                        <a:t>16.6</a:t>
                      </a:r>
                      <a:endParaRPr lang="en-US" dirty="0"/>
                    </a:p>
                  </a:txBody>
                  <a:tcPr/>
                </a:tc>
                <a:tc>
                  <a:txBody>
                    <a:bodyPr/>
                    <a:lstStyle/>
                    <a:p>
                      <a:pPr algn="ctr"/>
                      <a:r>
                        <a:rPr lang="en-US" dirty="0" smtClean="0"/>
                        <a:t>73</a:t>
                      </a:r>
                      <a:endParaRPr lang="en-US" dirty="0"/>
                    </a:p>
                  </a:txBody>
                  <a:tcPr/>
                </a:tc>
              </a:tr>
              <a:tr h="469907">
                <a:tc>
                  <a:txBody>
                    <a:bodyPr/>
                    <a:lstStyle/>
                    <a:p>
                      <a:pPr algn="ctr"/>
                      <a:r>
                        <a:rPr lang="en-US" dirty="0" smtClean="0"/>
                        <a:t>Doctors</a:t>
                      </a:r>
                      <a:r>
                        <a:rPr lang="en-US" baseline="0" dirty="0" smtClean="0"/>
                        <a:t> per capita (per 100,000)</a:t>
                      </a:r>
                    </a:p>
                  </a:txBody>
                  <a:tcPr/>
                </a:tc>
                <a:tc>
                  <a:txBody>
                    <a:bodyPr/>
                    <a:lstStyle/>
                    <a:p>
                      <a:pPr algn="ctr"/>
                      <a:r>
                        <a:rPr lang="en-US" dirty="0" smtClean="0"/>
                        <a:t>227.0</a:t>
                      </a:r>
                      <a:endParaRPr lang="en-US" dirty="0"/>
                    </a:p>
                  </a:txBody>
                  <a:tcPr/>
                </a:tc>
                <a:tc>
                  <a:txBody>
                    <a:bodyPr/>
                    <a:lstStyle/>
                    <a:p>
                      <a:pPr algn="ctr"/>
                      <a:r>
                        <a:rPr lang="en-US" dirty="0" smtClean="0"/>
                        <a:t>148.1</a:t>
                      </a:r>
                      <a:endParaRPr lang="en-US" dirty="0"/>
                    </a:p>
                  </a:txBody>
                  <a:tcPr/>
                </a:tc>
                <a:tc>
                  <a:txBody>
                    <a:bodyPr/>
                    <a:lstStyle/>
                    <a:p>
                      <a:pPr algn="ctr"/>
                      <a:r>
                        <a:rPr lang="en-US" dirty="0" smtClean="0"/>
                        <a:t>20</a:t>
                      </a:r>
                      <a:endParaRPr lang="en-US" dirty="0"/>
                    </a:p>
                  </a:txBody>
                  <a:tcPr/>
                </a:tc>
              </a:tr>
              <a:tr h="469907">
                <a:tc>
                  <a:txBody>
                    <a:bodyPr/>
                    <a:lstStyle/>
                    <a:p>
                      <a:pPr algn="ctr"/>
                      <a:r>
                        <a:rPr lang="en-US" dirty="0" smtClean="0"/>
                        <a:t>Dentists</a:t>
                      </a:r>
                      <a:r>
                        <a:rPr lang="en-US" baseline="0" dirty="0" smtClean="0"/>
                        <a:t> per capita (per 100,000)</a:t>
                      </a:r>
                      <a:endParaRPr lang="en-US" dirty="0"/>
                    </a:p>
                  </a:txBody>
                  <a:tcPr/>
                </a:tc>
                <a:tc>
                  <a:txBody>
                    <a:bodyPr/>
                    <a:lstStyle/>
                    <a:p>
                      <a:pPr algn="ctr"/>
                      <a:r>
                        <a:rPr lang="en-US" dirty="0" smtClean="0"/>
                        <a:t>48.9</a:t>
                      </a:r>
                      <a:endParaRPr lang="en-US" dirty="0"/>
                    </a:p>
                  </a:txBody>
                  <a:tcPr/>
                </a:tc>
                <a:tc>
                  <a:txBody>
                    <a:bodyPr/>
                    <a:lstStyle/>
                    <a:p>
                      <a:pPr algn="ctr"/>
                      <a:r>
                        <a:rPr lang="en-US" dirty="0" smtClean="0"/>
                        <a:t>43.7</a:t>
                      </a:r>
                      <a:endParaRPr lang="en-US" dirty="0"/>
                    </a:p>
                  </a:txBody>
                  <a:tcPr/>
                </a:tc>
                <a:tc>
                  <a:txBody>
                    <a:bodyPr/>
                    <a:lstStyle/>
                    <a:p>
                      <a:pPr algn="ctr"/>
                      <a:r>
                        <a:rPr lang="en-US" dirty="0" smtClean="0"/>
                        <a:t>19</a:t>
                      </a:r>
                      <a:endParaRPr lang="en-US" dirty="0"/>
                    </a:p>
                  </a:txBody>
                  <a:tcPr/>
                </a:tc>
              </a:tr>
              <a:tr h="675364">
                <a:tc>
                  <a:txBody>
                    <a:bodyPr/>
                    <a:lstStyle/>
                    <a:p>
                      <a:pPr algn="ctr"/>
                      <a:r>
                        <a:rPr lang="en-US" dirty="0" smtClean="0"/>
                        <a:t>Percent</a:t>
                      </a:r>
                      <a:r>
                        <a:rPr lang="en-US" baseline="0" dirty="0" smtClean="0"/>
                        <a:t> without pneumococcal vaccinations</a:t>
                      </a:r>
                      <a:endParaRPr lang="en-US" dirty="0"/>
                    </a:p>
                  </a:txBody>
                  <a:tcPr/>
                </a:tc>
                <a:tc>
                  <a:txBody>
                    <a:bodyPr/>
                    <a:lstStyle/>
                    <a:p>
                      <a:pPr algn="ctr"/>
                      <a:r>
                        <a:rPr lang="en-US" dirty="0" smtClean="0"/>
                        <a:t>77.6</a:t>
                      </a:r>
                      <a:endParaRPr lang="en-US" dirty="0"/>
                    </a:p>
                  </a:txBody>
                  <a:tcPr/>
                </a:tc>
                <a:tc>
                  <a:txBody>
                    <a:bodyPr/>
                    <a:lstStyle/>
                    <a:p>
                      <a:pPr algn="ctr"/>
                      <a:r>
                        <a:rPr lang="en-US" dirty="0" smtClean="0"/>
                        <a:t>78.7</a:t>
                      </a:r>
                      <a:endParaRPr lang="en-US" dirty="0"/>
                    </a:p>
                  </a:txBody>
                  <a:tcPr/>
                </a:tc>
                <a:tc>
                  <a:txBody>
                    <a:bodyPr/>
                    <a:lstStyle/>
                    <a:p>
                      <a:pPr algn="ctr"/>
                      <a:r>
                        <a:rPr lang="en-US" dirty="0" smtClean="0"/>
                        <a:t>68</a:t>
                      </a:r>
                      <a:endParaRPr lang="en-US" dirty="0"/>
                    </a:p>
                  </a:txBody>
                  <a:tcPr/>
                </a:tc>
              </a:tr>
              <a:tr h="675364">
                <a:tc>
                  <a:txBody>
                    <a:bodyPr/>
                    <a:lstStyle/>
                    <a:p>
                      <a:pPr algn="ctr"/>
                      <a:r>
                        <a:rPr lang="en-US" dirty="0" smtClean="0"/>
                        <a:t>Percent</a:t>
                      </a:r>
                      <a:r>
                        <a:rPr lang="en-US" baseline="0" dirty="0" smtClean="0"/>
                        <a:t> without influenza vaccinations</a:t>
                      </a:r>
                      <a:endParaRPr lang="en-US" dirty="0"/>
                    </a:p>
                  </a:txBody>
                  <a:tcPr/>
                </a:tc>
                <a:tc>
                  <a:txBody>
                    <a:bodyPr/>
                    <a:lstStyle/>
                    <a:p>
                      <a:pPr algn="ctr"/>
                      <a:r>
                        <a:rPr lang="en-US" dirty="0" smtClean="0"/>
                        <a:t>71.8</a:t>
                      </a:r>
                      <a:endParaRPr lang="en-US" dirty="0"/>
                    </a:p>
                  </a:txBody>
                  <a:tcPr/>
                </a:tc>
                <a:tc>
                  <a:txBody>
                    <a:bodyPr/>
                    <a:lstStyle/>
                    <a:p>
                      <a:pPr algn="ctr"/>
                      <a:r>
                        <a:rPr lang="en-US" dirty="0" smtClean="0"/>
                        <a:t>78.5</a:t>
                      </a:r>
                      <a:endParaRPr lang="en-US" dirty="0"/>
                    </a:p>
                  </a:txBody>
                  <a:tcPr/>
                </a:tc>
                <a:tc>
                  <a:txBody>
                    <a:bodyPr/>
                    <a:lstStyle/>
                    <a:p>
                      <a:pPr algn="ctr"/>
                      <a:r>
                        <a:rPr lang="en-US" dirty="0" smtClean="0"/>
                        <a:t>70</a:t>
                      </a:r>
                      <a:endParaRPr lang="en-US" dirty="0"/>
                    </a:p>
                  </a:txBody>
                  <a:tcPr/>
                </a:tc>
              </a:tr>
              <a:tr h="469907">
                <a:tc>
                  <a:txBody>
                    <a:bodyPr/>
                    <a:lstStyle/>
                    <a:p>
                      <a:pPr algn="ctr"/>
                      <a:r>
                        <a:rPr lang="en-US" dirty="0" smtClean="0"/>
                        <a:t>No biennial mammography (%)</a:t>
                      </a:r>
                      <a:endParaRPr lang="en-US" baseline="0" dirty="0" smtClean="0"/>
                    </a:p>
                  </a:txBody>
                  <a:tcPr/>
                </a:tc>
                <a:tc>
                  <a:txBody>
                    <a:bodyPr/>
                    <a:lstStyle/>
                    <a:p>
                      <a:pPr algn="ctr"/>
                      <a:r>
                        <a:rPr lang="en-US" dirty="0" smtClean="0"/>
                        <a:t>17.4</a:t>
                      </a:r>
                      <a:endParaRPr lang="en-US" dirty="0"/>
                    </a:p>
                  </a:txBody>
                  <a:tcPr/>
                </a:tc>
                <a:tc>
                  <a:txBody>
                    <a:bodyPr/>
                    <a:lstStyle/>
                    <a:p>
                      <a:pPr algn="ctr"/>
                      <a:r>
                        <a:rPr lang="en-US" dirty="0" smtClean="0"/>
                        <a:t>14.9</a:t>
                      </a:r>
                      <a:endParaRPr lang="en-US" dirty="0"/>
                    </a:p>
                  </a:txBody>
                  <a:tcPr/>
                </a:tc>
                <a:tc>
                  <a:txBody>
                    <a:bodyPr/>
                    <a:lstStyle/>
                    <a:p>
                      <a:pPr algn="ctr"/>
                      <a:r>
                        <a:rPr lang="en-US" dirty="0" smtClean="0"/>
                        <a:t>3</a:t>
                      </a:r>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Determinants</a:t>
            </a:r>
            <a:endParaRPr lang="en-US" dirty="0"/>
          </a:p>
        </p:txBody>
      </p:sp>
      <p:sp>
        <p:nvSpPr>
          <p:cNvPr id="3" name="Content Placeholder 2"/>
          <p:cNvSpPr>
            <a:spLocks noGrp="1"/>
          </p:cNvSpPr>
          <p:nvPr>
            <p:ph sz="quarter" idx="1"/>
          </p:nvPr>
        </p:nvSpPr>
        <p:spPr/>
        <p:txBody>
          <a:bodyPr/>
          <a:lstStyle/>
          <a:p>
            <a:r>
              <a:rPr lang="en-US" dirty="0" smtClean="0"/>
              <a:t>Health Care Continued</a:t>
            </a:r>
          </a:p>
          <a:p>
            <a:endParaRPr lang="en-US" dirty="0"/>
          </a:p>
        </p:txBody>
      </p:sp>
      <p:graphicFrame>
        <p:nvGraphicFramePr>
          <p:cNvPr id="4" name="Table 3"/>
          <p:cNvGraphicFramePr>
            <a:graphicFrameLocks noGrp="1"/>
          </p:cNvGraphicFramePr>
          <p:nvPr/>
        </p:nvGraphicFramePr>
        <p:xfrm>
          <a:off x="381000" y="2209800"/>
          <a:ext cx="8382000" cy="2468880"/>
        </p:xfrm>
        <a:graphic>
          <a:graphicData uri="http://schemas.openxmlformats.org/drawingml/2006/table">
            <a:tbl>
              <a:tblPr firstRow="1" bandRow="1">
                <a:tableStyleId>{5C22544A-7EE6-4342-B048-85BDC9FD1C3A}</a:tableStyleId>
              </a:tblPr>
              <a:tblGrid>
                <a:gridCol w="3537358"/>
                <a:gridCol w="1768679"/>
                <a:gridCol w="1922477"/>
                <a:gridCol w="1153486"/>
              </a:tblGrid>
              <a:tr h="609600">
                <a:tc>
                  <a:txBody>
                    <a:bodyPr/>
                    <a:lstStyle/>
                    <a:p>
                      <a:pPr algn="ctr"/>
                      <a:endParaRPr lang="en-US" dirty="0"/>
                    </a:p>
                  </a:txBody>
                  <a:tcPr/>
                </a:tc>
                <a:tc>
                  <a:txBody>
                    <a:bodyPr/>
                    <a:lstStyle/>
                    <a:p>
                      <a:pPr algn="ctr"/>
                      <a:r>
                        <a:rPr lang="en-US" dirty="0" smtClean="0"/>
                        <a:t>Tennessee</a:t>
                      </a:r>
                      <a:endParaRPr lang="en-US" dirty="0"/>
                    </a:p>
                  </a:txBody>
                  <a:tcPr/>
                </a:tc>
                <a:tc>
                  <a:txBody>
                    <a:bodyPr/>
                    <a:lstStyle/>
                    <a:p>
                      <a:pPr algn="ctr"/>
                      <a:r>
                        <a:rPr lang="en-US" dirty="0" smtClean="0"/>
                        <a:t>Rutherford County</a:t>
                      </a:r>
                      <a:endParaRPr lang="en-US" dirty="0"/>
                    </a:p>
                  </a:txBody>
                  <a:tcPr/>
                </a:tc>
                <a:tc>
                  <a:txBody>
                    <a:bodyPr/>
                    <a:lstStyle/>
                    <a:p>
                      <a:pPr algn="ctr"/>
                      <a:r>
                        <a:rPr lang="en-US" dirty="0" smtClean="0"/>
                        <a:t>Rank</a:t>
                      </a:r>
                      <a:endParaRPr lang="en-US" dirty="0"/>
                    </a:p>
                  </a:txBody>
                  <a:tcPr/>
                </a:tc>
              </a:tr>
              <a:tr h="609600">
                <a:tc>
                  <a:txBody>
                    <a:bodyPr/>
                    <a:lstStyle/>
                    <a:p>
                      <a:pPr algn="ctr"/>
                      <a:r>
                        <a:rPr lang="en-US" dirty="0" smtClean="0"/>
                        <a:t>No diabetic eye</a:t>
                      </a:r>
                      <a:r>
                        <a:rPr lang="en-US" baseline="0" dirty="0" smtClean="0"/>
                        <a:t> exams (%)</a:t>
                      </a:r>
                      <a:endParaRPr lang="en-US" dirty="0"/>
                    </a:p>
                  </a:txBody>
                  <a:tcPr/>
                </a:tc>
                <a:tc>
                  <a:txBody>
                    <a:bodyPr/>
                    <a:lstStyle/>
                    <a:p>
                      <a:pPr algn="ctr"/>
                      <a:r>
                        <a:rPr lang="en-US" dirty="0" smtClean="0"/>
                        <a:t>63.6</a:t>
                      </a:r>
                      <a:endParaRPr lang="en-US" dirty="0"/>
                    </a:p>
                  </a:txBody>
                  <a:tcPr/>
                </a:tc>
                <a:tc>
                  <a:txBody>
                    <a:bodyPr/>
                    <a:lstStyle/>
                    <a:p>
                      <a:pPr algn="ctr"/>
                      <a:r>
                        <a:rPr lang="en-US" dirty="0" smtClean="0"/>
                        <a:t>66.5</a:t>
                      </a:r>
                      <a:endParaRPr lang="en-US" dirty="0"/>
                    </a:p>
                  </a:txBody>
                  <a:tcPr/>
                </a:tc>
                <a:tc>
                  <a:txBody>
                    <a:bodyPr/>
                    <a:lstStyle/>
                    <a:p>
                      <a:pPr algn="ctr"/>
                      <a:r>
                        <a:rPr lang="en-US" dirty="0" smtClean="0"/>
                        <a:t>70</a:t>
                      </a:r>
                      <a:endParaRPr lang="en-US" dirty="0"/>
                    </a:p>
                  </a:txBody>
                  <a:tcPr/>
                </a:tc>
              </a:tr>
              <a:tr h="609600">
                <a:tc>
                  <a:txBody>
                    <a:bodyPr/>
                    <a:lstStyle/>
                    <a:p>
                      <a:pPr algn="ctr"/>
                      <a:r>
                        <a:rPr lang="en-US" dirty="0" smtClean="0"/>
                        <a:t>No diabetic lipid profile (%)</a:t>
                      </a:r>
                      <a:endParaRPr lang="en-US" dirty="0"/>
                    </a:p>
                  </a:txBody>
                  <a:tcPr/>
                </a:tc>
                <a:tc>
                  <a:txBody>
                    <a:bodyPr/>
                    <a:lstStyle/>
                    <a:p>
                      <a:pPr algn="ctr"/>
                      <a:r>
                        <a:rPr lang="en-US" dirty="0" smtClean="0"/>
                        <a:t>85.2</a:t>
                      </a:r>
                      <a:endParaRPr lang="en-US" dirty="0"/>
                    </a:p>
                  </a:txBody>
                  <a:tcPr/>
                </a:tc>
                <a:tc>
                  <a:txBody>
                    <a:bodyPr/>
                    <a:lstStyle/>
                    <a:p>
                      <a:pPr algn="ctr"/>
                      <a:r>
                        <a:rPr lang="en-US" dirty="0" smtClean="0"/>
                        <a:t>87.0</a:t>
                      </a:r>
                      <a:endParaRPr lang="en-US" dirty="0"/>
                    </a:p>
                  </a:txBody>
                  <a:tcPr/>
                </a:tc>
                <a:tc>
                  <a:txBody>
                    <a:bodyPr/>
                    <a:lstStyle/>
                    <a:p>
                      <a:pPr algn="ctr"/>
                      <a:r>
                        <a:rPr lang="en-US" dirty="0" smtClean="0"/>
                        <a:t>55</a:t>
                      </a:r>
                      <a:endParaRPr lang="en-US" dirty="0"/>
                    </a:p>
                  </a:txBody>
                  <a:tcPr/>
                </a:tc>
              </a:tr>
              <a:tr h="609600">
                <a:tc>
                  <a:txBody>
                    <a:bodyPr/>
                    <a:lstStyle/>
                    <a:p>
                      <a:pPr algn="ctr"/>
                      <a:r>
                        <a:rPr lang="en-US" dirty="0" smtClean="0"/>
                        <a:t>No diabetic HbA1c</a:t>
                      </a:r>
                      <a:r>
                        <a:rPr lang="en-US" baseline="0" dirty="0" smtClean="0"/>
                        <a:t> testing (%)</a:t>
                      </a:r>
                      <a:endParaRPr lang="en-US" dirty="0"/>
                    </a:p>
                  </a:txBody>
                  <a:tcPr/>
                </a:tc>
                <a:tc>
                  <a:txBody>
                    <a:bodyPr/>
                    <a:lstStyle/>
                    <a:p>
                      <a:pPr algn="ctr"/>
                      <a:r>
                        <a:rPr lang="en-US" dirty="0" smtClean="0"/>
                        <a:t>85.6</a:t>
                      </a:r>
                      <a:endParaRPr lang="en-US" dirty="0"/>
                    </a:p>
                  </a:txBody>
                  <a:tcPr/>
                </a:tc>
                <a:tc>
                  <a:txBody>
                    <a:bodyPr/>
                    <a:lstStyle/>
                    <a:p>
                      <a:pPr algn="ctr"/>
                      <a:r>
                        <a:rPr lang="en-US" dirty="0" smtClean="0"/>
                        <a:t>85.3</a:t>
                      </a:r>
                      <a:endParaRPr lang="en-US" dirty="0"/>
                    </a:p>
                  </a:txBody>
                  <a:tcPr/>
                </a:tc>
                <a:tc>
                  <a:txBody>
                    <a:bodyPr/>
                    <a:lstStyle/>
                    <a:p>
                      <a:pPr algn="ctr"/>
                      <a:r>
                        <a:rPr lang="en-US" dirty="0" smtClean="0"/>
                        <a:t>44</a:t>
                      </a:r>
                      <a:endParaRPr lang="en-US"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Behaviors</a:t>
            </a:r>
            <a:endParaRPr lang="en-US" dirty="0"/>
          </a:p>
        </p:txBody>
      </p:sp>
      <p:graphicFrame>
        <p:nvGraphicFramePr>
          <p:cNvPr id="4" name="Content Placeholder 3"/>
          <p:cNvGraphicFramePr>
            <a:graphicFrameLocks noGrp="1"/>
          </p:cNvGraphicFramePr>
          <p:nvPr>
            <p:ph sz="quarter" idx="1"/>
          </p:nvPr>
        </p:nvGraphicFramePr>
        <p:xfrm>
          <a:off x="612775" y="1600200"/>
          <a:ext cx="8153400" cy="4267200"/>
        </p:xfrm>
        <a:graphic>
          <a:graphicData uri="http://schemas.openxmlformats.org/drawingml/2006/table">
            <a:tbl>
              <a:tblPr firstRow="1" bandRow="1">
                <a:tableStyleId>{5C22544A-7EE6-4342-B048-85BDC9FD1C3A}</a:tableStyleId>
              </a:tblPr>
              <a:tblGrid>
                <a:gridCol w="3730625"/>
                <a:gridCol w="1676400"/>
                <a:gridCol w="1676400"/>
                <a:gridCol w="1069975"/>
              </a:tblGrid>
              <a:tr h="711200">
                <a:tc>
                  <a:txBody>
                    <a:bodyPr/>
                    <a:lstStyle/>
                    <a:p>
                      <a:pPr algn="ctr"/>
                      <a:endParaRPr lang="en-US" dirty="0"/>
                    </a:p>
                  </a:txBody>
                  <a:tcPr/>
                </a:tc>
                <a:tc>
                  <a:txBody>
                    <a:bodyPr/>
                    <a:lstStyle/>
                    <a:p>
                      <a:pPr algn="ctr"/>
                      <a:r>
                        <a:rPr lang="en-US" dirty="0" smtClean="0"/>
                        <a:t>Tennessee</a:t>
                      </a:r>
                      <a:endParaRPr lang="en-US" dirty="0"/>
                    </a:p>
                  </a:txBody>
                  <a:tcPr/>
                </a:tc>
                <a:tc>
                  <a:txBody>
                    <a:bodyPr/>
                    <a:lstStyle/>
                    <a:p>
                      <a:pPr algn="ctr"/>
                      <a:r>
                        <a:rPr lang="en-US" dirty="0" smtClean="0"/>
                        <a:t>Rutherford County</a:t>
                      </a:r>
                      <a:endParaRPr lang="en-US" dirty="0"/>
                    </a:p>
                  </a:txBody>
                  <a:tcPr/>
                </a:tc>
                <a:tc>
                  <a:txBody>
                    <a:bodyPr/>
                    <a:lstStyle/>
                    <a:p>
                      <a:pPr algn="ctr"/>
                      <a:r>
                        <a:rPr lang="en-US" dirty="0" smtClean="0"/>
                        <a:t>Rank</a:t>
                      </a:r>
                      <a:endParaRPr lang="en-US" dirty="0"/>
                    </a:p>
                  </a:txBody>
                  <a:tcPr/>
                </a:tc>
              </a:tr>
              <a:tr h="711200">
                <a:tc>
                  <a:txBody>
                    <a:bodyPr/>
                    <a:lstStyle/>
                    <a:p>
                      <a:pPr algn="ctr"/>
                      <a:r>
                        <a:rPr lang="en-US" dirty="0" smtClean="0"/>
                        <a:t>Cigarette</a:t>
                      </a:r>
                      <a:r>
                        <a:rPr lang="en-US" baseline="0" dirty="0" smtClean="0"/>
                        <a:t> Smoking (%)</a:t>
                      </a:r>
                      <a:endParaRPr lang="en-US" dirty="0"/>
                    </a:p>
                  </a:txBody>
                  <a:tcPr/>
                </a:tc>
                <a:tc>
                  <a:txBody>
                    <a:bodyPr/>
                    <a:lstStyle/>
                    <a:p>
                      <a:pPr algn="ctr"/>
                      <a:r>
                        <a:rPr lang="en-US" dirty="0" smtClean="0"/>
                        <a:t>26.7</a:t>
                      </a:r>
                      <a:endParaRPr lang="en-US" dirty="0"/>
                    </a:p>
                  </a:txBody>
                  <a:tcPr/>
                </a:tc>
                <a:tc>
                  <a:txBody>
                    <a:bodyPr/>
                    <a:lstStyle/>
                    <a:p>
                      <a:pPr algn="ctr"/>
                      <a:r>
                        <a:rPr lang="en-US" dirty="0" smtClean="0"/>
                        <a:t>24.5</a:t>
                      </a:r>
                      <a:endParaRPr lang="en-US" dirty="0"/>
                    </a:p>
                  </a:txBody>
                  <a:tcPr/>
                </a:tc>
                <a:tc>
                  <a:txBody>
                    <a:bodyPr/>
                    <a:lstStyle/>
                    <a:p>
                      <a:pPr algn="ctr"/>
                      <a:r>
                        <a:rPr lang="en-US" dirty="0" smtClean="0"/>
                        <a:t>23</a:t>
                      </a:r>
                      <a:endParaRPr lang="en-US" dirty="0"/>
                    </a:p>
                  </a:txBody>
                  <a:tcPr/>
                </a:tc>
              </a:tr>
              <a:tr h="711200">
                <a:tc>
                  <a:txBody>
                    <a:bodyPr/>
                    <a:lstStyle/>
                    <a:p>
                      <a:pPr algn="ctr"/>
                      <a:r>
                        <a:rPr lang="en-US" dirty="0" smtClean="0"/>
                        <a:t>Smoking during Pregnancy</a:t>
                      </a:r>
                      <a:r>
                        <a:rPr lang="en-US" baseline="0" dirty="0" smtClean="0"/>
                        <a:t> (%)</a:t>
                      </a:r>
                      <a:endParaRPr lang="en-US" dirty="0"/>
                    </a:p>
                  </a:txBody>
                  <a:tcPr/>
                </a:tc>
                <a:tc>
                  <a:txBody>
                    <a:bodyPr/>
                    <a:lstStyle/>
                    <a:p>
                      <a:pPr algn="ctr"/>
                      <a:r>
                        <a:rPr lang="en-US" dirty="0" smtClean="0"/>
                        <a:t>19.2</a:t>
                      </a:r>
                      <a:endParaRPr lang="en-US" dirty="0"/>
                    </a:p>
                  </a:txBody>
                  <a:tcPr/>
                </a:tc>
                <a:tc>
                  <a:txBody>
                    <a:bodyPr/>
                    <a:lstStyle/>
                    <a:p>
                      <a:pPr algn="ctr"/>
                      <a:r>
                        <a:rPr lang="en-US" dirty="0" smtClean="0"/>
                        <a:t>16.8</a:t>
                      </a:r>
                      <a:endParaRPr lang="en-US" dirty="0"/>
                    </a:p>
                  </a:txBody>
                  <a:tcPr/>
                </a:tc>
                <a:tc>
                  <a:txBody>
                    <a:bodyPr/>
                    <a:lstStyle/>
                    <a:p>
                      <a:pPr algn="ctr"/>
                      <a:r>
                        <a:rPr lang="en-US" dirty="0" smtClean="0"/>
                        <a:t>9</a:t>
                      </a:r>
                      <a:endParaRPr lang="en-US" dirty="0"/>
                    </a:p>
                  </a:txBody>
                  <a:tcPr/>
                </a:tc>
              </a:tr>
              <a:tr h="711200">
                <a:tc>
                  <a:txBody>
                    <a:bodyPr/>
                    <a:lstStyle/>
                    <a:p>
                      <a:pPr algn="ctr"/>
                      <a:r>
                        <a:rPr lang="en-US" dirty="0" smtClean="0"/>
                        <a:t>Physical Inactivity (%)</a:t>
                      </a:r>
                      <a:endParaRPr lang="en-US" dirty="0"/>
                    </a:p>
                  </a:txBody>
                  <a:tcPr/>
                </a:tc>
                <a:tc>
                  <a:txBody>
                    <a:bodyPr/>
                    <a:lstStyle/>
                    <a:p>
                      <a:pPr algn="ctr"/>
                      <a:r>
                        <a:rPr lang="en-US" dirty="0" smtClean="0"/>
                        <a:t>33.1</a:t>
                      </a:r>
                      <a:endParaRPr lang="en-US" dirty="0"/>
                    </a:p>
                  </a:txBody>
                  <a:tcPr/>
                </a:tc>
                <a:tc>
                  <a:txBody>
                    <a:bodyPr/>
                    <a:lstStyle/>
                    <a:p>
                      <a:pPr algn="ctr"/>
                      <a:r>
                        <a:rPr lang="en-US" dirty="0" smtClean="0"/>
                        <a:t>35.2</a:t>
                      </a:r>
                      <a:endParaRPr lang="en-US" dirty="0"/>
                    </a:p>
                  </a:txBody>
                  <a:tcPr/>
                </a:tc>
                <a:tc>
                  <a:txBody>
                    <a:bodyPr/>
                    <a:lstStyle/>
                    <a:p>
                      <a:pPr algn="ctr"/>
                      <a:r>
                        <a:rPr lang="en-US" dirty="0" smtClean="0"/>
                        <a:t>31</a:t>
                      </a:r>
                      <a:endParaRPr lang="en-US" dirty="0"/>
                    </a:p>
                  </a:txBody>
                  <a:tcPr/>
                </a:tc>
              </a:tr>
              <a:tr h="711200">
                <a:tc>
                  <a:txBody>
                    <a:bodyPr/>
                    <a:lstStyle/>
                    <a:p>
                      <a:pPr algn="ctr"/>
                      <a:r>
                        <a:rPr lang="en-US" dirty="0" smtClean="0"/>
                        <a:t>Overweight Obesity (% BMI&gt;30)</a:t>
                      </a:r>
                      <a:endParaRPr lang="en-US" dirty="0"/>
                    </a:p>
                  </a:txBody>
                  <a:tcPr/>
                </a:tc>
                <a:tc>
                  <a:txBody>
                    <a:bodyPr/>
                    <a:lstStyle/>
                    <a:p>
                      <a:pPr algn="ctr"/>
                      <a:r>
                        <a:rPr lang="en-US" dirty="0" smtClean="0"/>
                        <a:t>62.3</a:t>
                      </a:r>
                      <a:endParaRPr lang="en-US" dirty="0"/>
                    </a:p>
                  </a:txBody>
                  <a:tcPr/>
                </a:tc>
                <a:tc>
                  <a:txBody>
                    <a:bodyPr/>
                    <a:lstStyle/>
                    <a:p>
                      <a:pPr algn="ctr"/>
                      <a:r>
                        <a:rPr lang="en-US" dirty="0" smtClean="0"/>
                        <a:t>66.4</a:t>
                      </a:r>
                      <a:endParaRPr lang="en-US" dirty="0"/>
                    </a:p>
                  </a:txBody>
                  <a:tcPr/>
                </a:tc>
                <a:tc>
                  <a:txBody>
                    <a:bodyPr/>
                    <a:lstStyle/>
                    <a:p>
                      <a:pPr algn="ctr"/>
                      <a:r>
                        <a:rPr lang="en-US" dirty="0" smtClean="0"/>
                        <a:t>73</a:t>
                      </a:r>
                      <a:endParaRPr lang="en-US" dirty="0"/>
                    </a:p>
                  </a:txBody>
                  <a:tcPr/>
                </a:tc>
              </a:tr>
              <a:tr h="711200">
                <a:tc>
                  <a:txBody>
                    <a:bodyPr/>
                    <a:lstStyle/>
                    <a:p>
                      <a:pPr algn="ctr"/>
                      <a:r>
                        <a:rPr lang="en-US" dirty="0" smtClean="0"/>
                        <a:t>Low</a:t>
                      </a:r>
                      <a:r>
                        <a:rPr lang="en-US" baseline="0" dirty="0" smtClean="0"/>
                        <a:t> fruit and vegetable consumption (%&lt;5 fruit/veg a day)</a:t>
                      </a:r>
                      <a:endParaRPr lang="en-US" dirty="0"/>
                    </a:p>
                  </a:txBody>
                  <a:tcPr/>
                </a:tc>
                <a:tc>
                  <a:txBody>
                    <a:bodyPr/>
                    <a:lstStyle/>
                    <a:p>
                      <a:pPr algn="ctr"/>
                      <a:r>
                        <a:rPr lang="en-US" dirty="0" smtClean="0"/>
                        <a:t>26.5</a:t>
                      </a:r>
                      <a:endParaRPr lang="en-US" dirty="0"/>
                    </a:p>
                  </a:txBody>
                  <a:tcPr/>
                </a:tc>
                <a:tc>
                  <a:txBody>
                    <a:bodyPr/>
                    <a:lstStyle/>
                    <a:p>
                      <a:pPr algn="ctr"/>
                      <a:r>
                        <a:rPr lang="en-US" dirty="0" smtClean="0"/>
                        <a:t>23.3</a:t>
                      </a:r>
                      <a:endParaRPr lang="en-US" dirty="0"/>
                    </a:p>
                  </a:txBody>
                  <a:tcPr/>
                </a:tc>
                <a:tc>
                  <a:txBody>
                    <a:bodyPr/>
                    <a:lstStyle/>
                    <a:p>
                      <a:pPr algn="ctr"/>
                      <a:r>
                        <a:rPr lang="en-US" dirty="0" smtClean="0"/>
                        <a:t>35</a:t>
                      </a:r>
                      <a:endParaRPr lang="en-US"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Behaviors</a:t>
            </a:r>
            <a:endParaRPr lang="en-US" dirty="0"/>
          </a:p>
        </p:txBody>
      </p:sp>
      <p:graphicFrame>
        <p:nvGraphicFramePr>
          <p:cNvPr id="4" name="Content Placeholder 3"/>
          <p:cNvGraphicFramePr>
            <a:graphicFrameLocks noGrp="1"/>
          </p:cNvGraphicFramePr>
          <p:nvPr>
            <p:ph sz="quarter" idx="1"/>
          </p:nvPr>
        </p:nvGraphicFramePr>
        <p:xfrm>
          <a:off x="612775" y="1600200"/>
          <a:ext cx="8153400" cy="4267200"/>
        </p:xfrm>
        <a:graphic>
          <a:graphicData uri="http://schemas.openxmlformats.org/drawingml/2006/table">
            <a:tbl>
              <a:tblPr firstRow="1" bandRow="1">
                <a:tableStyleId>{5C22544A-7EE6-4342-B048-85BDC9FD1C3A}</a:tableStyleId>
              </a:tblPr>
              <a:tblGrid>
                <a:gridCol w="3730625"/>
                <a:gridCol w="1676400"/>
                <a:gridCol w="1676400"/>
                <a:gridCol w="1069975"/>
              </a:tblGrid>
              <a:tr h="711200">
                <a:tc>
                  <a:txBody>
                    <a:bodyPr/>
                    <a:lstStyle/>
                    <a:p>
                      <a:pPr algn="ctr"/>
                      <a:endParaRPr lang="en-US" dirty="0"/>
                    </a:p>
                  </a:txBody>
                  <a:tcPr/>
                </a:tc>
                <a:tc>
                  <a:txBody>
                    <a:bodyPr/>
                    <a:lstStyle/>
                    <a:p>
                      <a:pPr algn="ctr"/>
                      <a:r>
                        <a:rPr lang="en-US" dirty="0" smtClean="0"/>
                        <a:t>Tennessee</a:t>
                      </a:r>
                      <a:endParaRPr lang="en-US" dirty="0"/>
                    </a:p>
                  </a:txBody>
                  <a:tcPr/>
                </a:tc>
                <a:tc>
                  <a:txBody>
                    <a:bodyPr/>
                    <a:lstStyle/>
                    <a:p>
                      <a:pPr algn="ctr"/>
                      <a:r>
                        <a:rPr lang="en-US" dirty="0" smtClean="0"/>
                        <a:t>Rutherford County</a:t>
                      </a:r>
                      <a:endParaRPr lang="en-US" dirty="0"/>
                    </a:p>
                  </a:txBody>
                  <a:tcPr/>
                </a:tc>
                <a:tc>
                  <a:txBody>
                    <a:bodyPr/>
                    <a:lstStyle/>
                    <a:p>
                      <a:pPr algn="ctr"/>
                      <a:r>
                        <a:rPr lang="en-US" dirty="0" smtClean="0"/>
                        <a:t>Rank</a:t>
                      </a:r>
                      <a:endParaRPr lang="en-US" dirty="0"/>
                    </a:p>
                  </a:txBody>
                  <a:tcPr/>
                </a:tc>
              </a:tr>
              <a:tr h="711200">
                <a:tc>
                  <a:txBody>
                    <a:bodyPr/>
                    <a:lstStyle/>
                    <a:p>
                      <a:pPr algn="ctr"/>
                      <a:r>
                        <a:rPr lang="en-US" dirty="0" smtClean="0"/>
                        <a:t>Binge drinking (%)</a:t>
                      </a:r>
                      <a:endParaRPr lang="en-US" dirty="0"/>
                    </a:p>
                  </a:txBody>
                  <a:tcPr/>
                </a:tc>
                <a:tc>
                  <a:txBody>
                    <a:bodyPr/>
                    <a:lstStyle/>
                    <a:p>
                      <a:pPr algn="ctr"/>
                      <a:r>
                        <a:rPr lang="en-US" dirty="0" smtClean="0"/>
                        <a:t>8.6</a:t>
                      </a:r>
                      <a:endParaRPr lang="en-US" dirty="0"/>
                    </a:p>
                  </a:txBody>
                  <a:tcPr/>
                </a:tc>
                <a:tc>
                  <a:txBody>
                    <a:bodyPr/>
                    <a:lstStyle/>
                    <a:p>
                      <a:pPr algn="ctr"/>
                      <a:r>
                        <a:rPr lang="en-US" dirty="0" smtClean="0"/>
                        <a:t>4.5</a:t>
                      </a:r>
                      <a:endParaRPr lang="en-US" dirty="0"/>
                    </a:p>
                  </a:txBody>
                  <a:tcPr/>
                </a:tc>
                <a:tc>
                  <a:txBody>
                    <a:bodyPr/>
                    <a:lstStyle/>
                    <a:p>
                      <a:pPr algn="ctr"/>
                      <a:r>
                        <a:rPr lang="en-US" dirty="0" smtClean="0"/>
                        <a:t>1</a:t>
                      </a:r>
                      <a:endParaRPr lang="en-US" dirty="0"/>
                    </a:p>
                  </a:txBody>
                  <a:tcPr/>
                </a:tc>
              </a:tr>
              <a:tr h="711200">
                <a:tc>
                  <a:txBody>
                    <a:bodyPr/>
                    <a:lstStyle/>
                    <a:p>
                      <a:pPr algn="ctr"/>
                      <a:r>
                        <a:rPr lang="en-US" dirty="0" smtClean="0"/>
                        <a:t>Teen</a:t>
                      </a:r>
                      <a:r>
                        <a:rPr lang="en-US" baseline="0" dirty="0" smtClean="0"/>
                        <a:t> birth rate (per 1,000)</a:t>
                      </a:r>
                      <a:endParaRPr lang="en-US" dirty="0"/>
                    </a:p>
                  </a:txBody>
                  <a:tcPr/>
                </a:tc>
                <a:tc>
                  <a:txBody>
                    <a:bodyPr/>
                    <a:lstStyle/>
                    <a:p>
                      <a:pPr algn="ctr"/>
                      <a:r>
                        <a:rPr lang="en-US" dirty="0" smtClean="0"/>
                        <a:t>50.5</a:t>
                      </a:r>
                      <a:endParaRPr lang="en-US" dirty="0"/>
                    </a:p>
                  </a:txBody>
                  <a:tcPr/>
                </a:tc>
                <a:tc>
                  <a:txBody>
                    <a:bodyPr/>
                    <a:lstStyle/>
                    <a:p>
                      <a:pPr algn="ctr"/>
                      <a:r>
                        <a:rPr lang="en-US" dirty="0" smtClean="0"/>
                        <a:t>40.8</a:t>
                      </a:r>
                      <a:endParaRPr lang="en-US" dirty="0"/>
                    </a:p>
                  </a:txBody>
                  <a:tcPr/>
                </a:tc>
                <a:tc>
                  <a:txBody>
                    <a:bodyPr/>
                    <a:lstStyle/>
                    <a:p>
                      <a:pPr algn="ctr"/>
                      <a:r>
                        <a:rPr lang="en-US" dirty="0" smtClean="0"/>
                        <a:t>21</a:t>
                      </a:r>
                      <a:endParaRPr lang="en-US" dirty="0"/>
                    </a:p>
                  </a:txBody>
                  <a:tcPr/>
                </a:tc>
              </a:tr>
              <a:tr h="711200">
                <a:tc>
                  <a:txBody>
                    <a:bodyPr/>
                    <a:lstStyle/>
                    <a:p>
                      <a:pPr algn="ctr"/>
                      <a:r>
                        <a:rPr lang="en-US" dirty="0" smtClean="0"/>
                        <a:t>Sexually Transmitted</a:t>
                      </a:r>
                      <a:r>
                        <a:rPr lang="en-US" baseline="0" dirty="0" smtClean="0"/>
                        <a:t> diseases</a:t>
                      </a:r>
                    </a:p>
                    <a:p>
                      <a:pPr algn="ctr"/>
                      <a:r>
                        <a:rPr lang="en-US" baseline="0" dirty="0" smtClean="0"/>
                        <a:t>(per 100,000)</a:t>
                      </a:r>
                      <a:endParaRPr lang="en-US" dirty="0"/>
                    </a:p>
                  </a:txBody>
                  <a:tcPr/>
                </a:tc>
                <a:tc>
                  <a:txBody>
                    <a:bodyPr/>
                    <a:lstStyle/>
                    <a:p>
                      <a:pPr algn="ctr"/>
                      <a:r>
                        <a:rPr lang="en-US" dirty="0" smtClean="0"/>
                        <a:t>295.7</a:t>
                      </a:r>
                      <a:endParaRPr lang="en-US" dirty="0"/>
                    </a:p>
                  </a:txBody>
                  <a:tcPr/>
                </a:tc>
                <a:tc>
                  <a:txBody>
                    <a:bodyPr/>
                    <a:lstStyle/>
                    <a:p>
                      <a:pPr algn="ctr"/>
                      <a:r>
                        <a:rPr lang="en-US" dirty="0" smtClean="0"/>
                        <a:t>330.6</a:t>
                      </a:r>
                      <a:endParaRPr lang="en-US" dirty="0"/>
                    </a:p>
                  </a:txBody>
                  <a:tcPr/>
                </a:tc>
                <a:tc>
                  <a:txBody>
                    <a:bodyPr/>
                    <a:lstStyle/>
                    <a:p>
                      <a:pPr algn="ctr"/>
                      <a:r>
                        <a:rPr lang="en-US" dirty="0" smtClean="0"/>
                        <a:t>69</a:t>
                      </a:r>
                      <a:endParaRPr lang="en-US" dirty="0"/>
                    </a:p>
                  </a:txBody>
                  <a:tcPr/>
                </a:tc>
              </a:tr>
              <a:tr h="711200">
                <a:tc>
                  <a:txBody>
                    <a:bodyPr/>
                    <a:lstStyle/>
                    <a:p>
                      <a:pPr algn="ctr"/>
                      <a:r>
                        <a:rPr lang="en-US" dirty="0" smtClean="0"/>
                        <a:t>Violent crime</a:t>
                      </a:r>
                    </a:p>
                    <a:p>
                      <a:pPr algn="ctr"/>
                      <a:r>
                        <a:rPr lang="en-US" dirty="0" smtClean="0"/>
                        <a:t>(per 100,000)</a:t>
                      </a:r>
                      <a:endParaRPr lang="en-US" dirty="0"/>
                    </a:p>
                  </a:txBody>
                  <a:tcPr/>
                </a:tc>
                <a:tc>
                  <a:txBody>
                    <a:bodyPr/>
                    <a:lstStyle/>
                    <a:p>
                      <a:pPr algn="ctr"/>
                      <a:r>
                        <a:rPr lang="en-US" dirty="0" smtClean="0"/>
                        <a:t>10660.9</a:t>
                      </a:r>
                      <a:endParaRPr lang="en-US" dirty="0"/>
                    </a:p>
                  </a:txBody>
                  <a:tcPr/>
                </a:tc>
                <a:tc>
                  <a:txBody>
                    <a:bodyPr/>
                    <a:lstStyle/>
                    <a:p>
                      <a:pPr algn="ctr"/>
                      <a:r>
                        <a:rPr lang="en-US" dirty="0" smtClean="0"/>
                        <a:t>1901.7</a:t>
                      </a:r>
                      <a:endParaRPr lang="en-US" dirty="0"/>
                    </a:p>
                  </a:txBody>
                  <a:tcPr/>
                </a:tc>
                <a:tc>
                  <a:txBody>
                    <a:bodyPr/>
                    <a:lstStyle/>
                    <a:p>
                      <a:pPr algn="ctr"/>
                      <a:r>
                        <a:rPr lang="en-US" dirty="0" smtClean="0"/>
                        <a:t>18</a:t>
                      </a:r>
                      <a:endParaRPr lang="en-US" dirty="0"/>
                    </a:p>
                  </a:txBody>
                  <a:tcPr/>
                </a:tc>
              </a:tr>
              <a:tr h="711200">
                <a:tc>
                  <a:txBody>
                    <a:bodyPr/>
                    <a:lstStyle/>
                    <a:p>
                      <a:pPr algn="ctr"/>
                      <a:r>
                        <a:rPr lang="en-US" dirty="0" smtClean="0"/>
                        <a:t>Motor</a:t>
                      </a:r>
                      <a:r>
                        <a:rPr lang="en-US" baseline="0" dirty="0" smtClean="0"/>
                        <a:t> vehicle crash deaths</a:t>
                      </a:r>
                    </a:p>
                    <a:p>
                      <a:pPr algn="ctr"/>
                      <a:r>
                        <a:rPr lang="en-US" baseline="0" dirty="0" smtClean="0"/>
                        <a:t>(per 100,000)</a:t>
                      </a:r>
                      <a:endParaRPr lang="en-US" dirty="0"/>
                    </a:p>
                  </a:txBody>
                  <a:tcPr/>
                </a:tc>
                <a:tc>
                  <a:txBody>
                    <a:bodyPr/>
                    <a:lstStyle/>
                    <a:p>
                      <a:pPr algn="ctr"/>
                      <a:r>
                        <a:rPr lang="en-US" dirty="0" smtClean="0"/>
                        <a:t>22.8</a:t>
                      </a:r>
                      <a:endParaRPr lang="en-US" dirty="0"/>
                    </a:p>
                  </a:txBody>
                  <a:tcPr/>
                </a:tc>
                <a:tc>
                  <a:txBody>
                    <a:bodyPr/>
                    <a:lstStyle/>
                    <a:p>
                      <a:pPr algn="ctr"/>
                      <a:r>
                        <a:rPr lang="en-US" dirty="0" smtClean="0"/>
                        <a:t>17.6</a:t>
                      </a:r>
                      <a:endParaRPr lang="en-US" dirty="0"/>
                    </a:p>
                  </a:txBody>
                  <a:tcPr/>
                </a:tc>
                <a:tc>
                  <a:txBody>
                    <a:bodyPr/>
                    <a:lstStyle/>
                    <a:p>
                      <a:pPr algn="ctr"/>
                      <a:r>
                        <a:rPr lang="en-US" dirty="0" smtClean="0"/>
                        <a:t>20</a:t>
                      </a:r>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Geographical Information (cont.)</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85000" lnSpcReduction="20000"/>
          </a:bodyPr>
          <a:lstStyle/>
          <a:p>
            <a:r>
              <a:rPr lang="en-US" dirty="0" smtClean="0"/>
              <a:t>Cities and Towns:</a:t>
            </a:r>
          </a:p>
          <a:p>
            <a:pPr lvl="1"/>
            <a:r>
              <a:rPr lang="en-US" dirty="0" smtClean="0"/>
              <a:t>Murfreesboro</a:t>
            </a:r>
          </a:p>
          <a:p>
            <a:pPr lvl="1"/>
            <a:r>
              <a:rPr lang="en-US" dirty="0" smtClean="0"/>
              <a:t>Lavergne</a:t>
            </a:r>
          </a:p>
          <a:p>
            <a:pPr lvl="1"/>
            <a:r>
              <a:rPr lang="en-US" dirty="0" smtClean="0"/>
              <a:t>Eagleville</a:t>
            </a:r>
          </a:p>
          <a:p>
            <a:pPr lvl="1"/>
            <a:r>
              <a:rPr lang="en-US" dirty="0" smtClean="0"/>
              <a:t>Smyrna</a:t>
            </a:r>
          </a:p>
          <a:p>
            <a:r>
              <a:rPr lang="en-US" dirty="0" smtClean="0"/>
              <a:t>Unincorporated </a:t>
            </a:r>
          </a:p>
          <a:p>
            <a:pPr lvl="1">
              <a:buNone/>
            </a:pPr>
            <a:r>
              <a:rPr lang="en-US" dirty="0" smtClean="0"/>
              <a:t>Communities:</a:t>
            </a:r>
          </a:p>
          <a:p>
            <a:pPr lvl="1"/>
            <a:r>
              <a:rPr lang="en-US" dirty="0" smtClean="0"/>
              <a:t>Blackman</a:t>
            </a:r>
          </a:p>
          <a:p>
            <a:pPr lvl="1"/>
            <a:r>
              <a:rPr lang="en-US" dirty="0" smtClean="0"/>
              <a:t>Lascassas</a:t>
            </a:r>
          </a:p>
          <a:p>
            <a:pPr lvl="1"/>
            <a:r>
              <a:rPr lang="en-US" dirty="0" smtClean="0"/>
              <a:t>Rockvale</a:t>
            </a:r>
          </a:p>
          <a:p>
            <a:pPr lvl="1"/>
            <a:r>
              <a:rPr lang="en-US" dirty="0" smtClean="0"/>
              <a:t>Walter Hill</a:t>
            </a:r>
          </a:p>
          <a:p>
            <a:r>
              <a:rPr lang="en-US" dirty="0" smtClean="0"/>
              <a:t>National Protected Areas:</a:t>
            </a:r>
          </a:p>
          <a:p>
            <a:pPr lvl="1"/>
            <a:r>
              <a:rPr lang="en-US" dirty="0" smtClean="0"/>
              <a:t>Stones River National Battlefield</a:t>
            </a:r>
            <a:endParaRPr lang="en-US" dirty="0"/>
          </a:p>
        </p:txBody>
      </p:sp>
      <p:pic>
        <p:nvPicPr>
          <p:cNvPr id="4" name="Picture 3" descr="TN-Rutherford.gif"/>
          <p:cNvPicPr>
            <a:picLocks noChangeAspect="1"/>
          </p:cNvPicPr>
          <p:nvPr/>
        </p:nvPicPr>
        <p:blipFill>
          <a:blip r:embed="rId2"/>
          <a:stretch>
            <a:fillRect/>
          </a:stretch>
        </p:blipFill>
        <p:spPr>
          <a:xfrm>
            <a:off x="4800600" y="1676400"/>
            <a:ext cx="4114800" cy="455295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Socioeconomic Factors</a:t>
            </a:r>
            <a:endParaRPr lang="en-US" dirty="0"/>
          </a:p>
        </p:txBody>
      </p:sp>
      <p:graphicFrame>
        <p:nvGraphicFramePr>
          <p:cNvPr id="4" name="Content Placeholder 3"/>
          <p:cNvGraphicFramePr>
            <a:graphicFrameLocks noGrp="1"/>
          </p:cNvGraphicFramePr>
          <p:nvPr>
            <p:ph sz="quarter" idx="1"/>
          </p:nvPr>
        </p:nvGraphicFramePr>
        <p:xfrm>
          <a:off x="612775" y="1600200"/>
          <a:ext cx="8153400" cy="4267200"/>
        </p:xfrm>
        <a:graphic>
          <a:graphicData uri="http://schemas.openxmlformats.org/drawingml/2006/table">
            <a:tbl>
              <a:tblPr firstRow="1" bandRow="1">
                <a:tableStyleId>{5C22544A-7EE6-4342-B048-85BDC9FD1C3A}</a:tableStyleId>
              </a:tblPr>
              <a:tblGrid>
                <a:gridCol w="3730625"/>
                <a:gridCol w="1676400"/>
                <a:gridCol w="1676400"/>
                <a:gridCol w="1069975"/>
              </a:tblGrid>
              <a:tr h="711200">
                <a:tc>
                  <a:txBody>
                    <a:bodyPr/>
                    <a:lstStyle/>
                    <a:p>
                      <a:pPr algn="ctr"/>
                      <a:endParaRPr lang="en-US" dirty="0"/>
                    </a:p>
                  </a:txBody>
                  <a:tcPr/>
                </a:tc>
                <a:tc>
                  <a:txBody>
                    <a:bodyPr/>
                    <a:lstStyle/>
                    <a:p>
                      <a:pPr algn="ctr"/>
                      <a:r>
                        <a:rPr lang="en-US" dirty="0" smtClean="0"/>
                        <a:t>Tennessee</a:t>
                      </a:r>
                      <a:endParaRPr lang="en-US" dirty="0"/>
                    </a:p>
                  </a:txBody>
                  <a:tcPr/>
                </a:tc>
                <a:tc>
                  <a:txBody>
                    <a:bodyPr/>
                    <a:lstStyle/>
                    <a:p>
                      <a:pPr algn="ctr"/>
                      <a:r>
                        <a:rPr lang="en-US" dirty="0" smtClean="0"/>
                        <a:t>Rutherford County</a:t>
                      </a:r>
                      <a:endParaRPr lang="en-US" dirty="0"/>
                    </a:p>
                  </a:txBody>
                  <a:tcPr/>
                </a:tc>
                <a:tc>
                  <a:txBody>
                    <a:bodyPr/>
                    <a:lstStyle/>
                    <a:p>
                      <a:pPr algn="ctr"/>
                      <a:r>
                        <a:rPr lang="en-US" dirty="0" smtClean="0"/>
                        <a:t>Rank</a:t>
                      </a:r>
                      <a:endParaRPr lang="en-US" dirty="0"/>
                    </a:p>
                  </a:txBody>
                  <a:tcPr/>
                </a:tc>
              </a:tr>
              <a:tr h="711200">
                <a:tc>
                  <a:txBody>
                    <a:bodyPr/>
                    <a:lstStyle/>
                    <a:p>
                      <a:pPr algn="ctr"/>
                      <a:r>
                        <a:rPr lang="en-US" dirty="0" smtClean="0"/>
                        <a:t>High School Graduation</a:t>
                      </a:r>
                      <a:r>
                        <a:rPr lang="en-US" baseline="0" dirty="0" smtClean="0"/>
                        <a:t> rate (%)</a:t>
                      </a:r>
                      <a:endParaRPr lang="en-US" dirty="0"/>
                    </a:p>
                  </a:txBody>
                  <a:tcPr/>
                </a:tc>
                <a:tc>
                  <a:txBody>
                    <a:bodyPr/>
                    <a:lstStyle/>
                    <a:p>
                      <a:pPr algn="ctr"/>
                      <a:r>
                        <a:rPr lang="en-US" dirty="0" smtClean="0"/>
                        <a:t>81.8</a:t>
                      </a:r>
                      <a:endParaRPr lang="en-US" dirty="0"/>
                    </a:p>
                  </a:txBody>
                  <a:tcPr/>
                </a:tc>
                <a:tc>
                  <a:txBody>
                    <a:bodyPr/>
                    <a:lstStyle/>
                    <a:p>
                      <a:pPr algn="ctr"/>
                      <a:r>
                        <a:rPr lang="en-US" dirty="0" smtClean="0"/>
                        <a:t>87.8</a:t>
                      </a:r>
                      <a:endParaRPr lang="en-US" dirty="0"/>
                    </a:p>
                  </a:txBody>
                  <a:tcPr/>
                </a:tc>
                <a:tc>
                  <a:txBody>
                    <a:bodyPr/>
                    <a:lstStyle/>
                    <a:p>
                      <a:pPr algn="ctr"/>
                      <a:r>
                        <a:rPr lang="en-US" dirty="0" smtClean="0"/>
                        <a:t>21</a:t>
                      </a:r>
                      <a:endParaRPr lang="en-US" dirty="0"/>
                    </a:p>
                  </a:txBody>
                  <a:tcPr/>
                </a:tc>
              </a:tr>
              <a:tr h="711200">
                <a:tc>
                  <a:txBody>
                    <a:bodyPr/>
                    <a:lstStyle/>
                    <a:p>
                      <a:pPr algn="ctr"/>
                      <a:r>
                        <a:rPr lang="en-US" dirty="0" smtClean="0"/>
                        <a:t>Level of Education (%)</a:t>
                      </a:r>
                      <a:endParaRPr lang="en-US" dirty="0"/>
                    </a:p>
                  </a:txBody>
                  <a:tcPr/>
                </a:tc>
                <a:tc>
                  <a:txBody>
                    <a:bodyPr/>
                    <a:lstStyle/>
                    <a:p>
                      <a:pPr algn="ctr"/>
                      <a:r>
                        <a:rPr lang="en-US" dirty="0" smtClean="0"/>
                        <a:t>74.9</a:t>
                      </a:r>
                      <a:endParaRPr lang="en-US" dirty="0"/>
                    </a:p>
                  </a:txBody>
                  <a:tcPr/>
                </a:tc>
                <a:tc>
                  <a:txBody>
                    <a:bodyPr/>
                    <a:lstStyle/>
                    <a:p>
                      <a:pPr algn="ctr"/>
                      <a:r>
                        <a:rPr lang="en-US" dirty="0" smtClean="0"/>
                        <a:t>84.9</a:t>
                      </a:r>
                      <a:endParaRPr lang="en-US" dirty="0"/>
                    </a:p>
                  </a:txBody>
                  <a:tcPr/>
                </a:tc>
                <a:tc>
                  <a:txBody>
                    <a:bodyPr/>
                    <a:lstStyle/>
                    <a:p>
                      <a:pPr algn="ctr"/>
                      <a:r>
                        <a:rPr lang="en-US" dirty="0" smtClean="0"/>
                        <a:t>4</a:t>
                      </a:r>
                      <a:endParaRPr lang="en-US" dirty="0"/>
                    </a:p>
                  </a:txBody>
                  <a:tcPr/>
                </a:tc>
              </a:tr>
              <a:tr h="711200">
                <a:tc>
                  <a:txBody>
                    <a:bodyPr/>
                    <a:lstStyle/>
                    <a:p>
                      <a:pPr algn="ctr"/>
                      <a:r>
                        <a:rPr lang="en-US" dirty="0" smtClean="0"/>
                        <a:t>Unemployment (%)</a:t>
                      </a:r>
                      <a:endParaRPr lang="en-US" dirty="0"/>
                    </a:p>
                  </a:txBody>
                  <a:tcPr/>
                </a:tc>
                <a:tc>
                  <a:txBody>
                    <a:bodyPr/>
                    <a:lstStyle/>
                    <a:p>
                      <a:pPr algn="ctr"/>
                      <a:r>
                        <a:rPr lang="en-US" dirty="0" smtClean="0"/>
                        <a:t>5.6</a:t>
                      </a:r>
                      <a:endParaRPr lang="en-US" dirty="0"/>
                    </a:p>
                  </a:txBody>
                  <a:tcPr/>
                </a:tc>
                <a:tc>
                  <a:txBody>
                    <a:bodyPr/>
                    <a:lstStyle/>
                    <a:p>
                      <a:pPr algn="ctr"/>
                      <a:r>
                        <a:rPr lang="en-US" dirty="0" smtClean="0"/>
                        <a:t>3.9</a:t>
                      </a:r>
                      <a:endParaRPr lang="en-US" dirty="0"/>
                    </a:p>
                  </a:txBody>
                  <a:tcPr/>
                </a:tc>
                <a:tc>
                  <a:txBody>
                    <a:bodyPr/>
                    <a:lstStyle/>
                    <a:p>
                      <a:pPr algn="ctr"/>
                      <a:r>
                        <a:rPr lang="en-US" dirty="0" smtClean="0"/>
                        <a:t>3</a:t>
                      </a:r>
                      <a:endParaRPr lang="en-US" dirty="0"/>
                    </a:p>
                  </a:txBody>
                  <a:tcPr/>
                </a:tc>
              </a:tr>
              <a:tr h="711200">
                <a:tc>
                  <a:txBody>
                    <a:bodyPr/>
                    <a:lstStyle/>
                    <a:p>
                      <a:pPr algn="ctr"/>
                      <a:r>
                        <a:rPr lang="en-US" dirty="0" smtClean="0"/>
                        <a:t>Children (age 0-17) in poverty ratio (%)</a:t>
                      </a:r>
                      <a:endParaRPr lang="en-US" dirty="0"/>
                    </a:p>
                  </a:txBody>
                  <a:tcPr/>
                </a:tc>
                <a:tc>
                  <a:txBody>
                    <a:bodyPr/>
                    <a:lstStyle/>
                    <a:p>
                      <a:pPr algn="ctr"/>
                      <a:r>
                        <a:rPr lang="en-US" dirty="0" smtClean="0"/>
                        <a:t>19.2</a:t>
                      </a:r>
                      <a:endParaRPr lang="en-US" dirty="0"/>
                    </a:p>
                  </a:txBody>
                  <a:tcPr/>
                </a:tc>
                <a:tc>
                  <a:txBody>
                    <a:bodyPr/>
                    <a:lstStyle/>
                    <a:p>
                      <a:pPr algn="ctr"/>
                      <a:r>
                        <a:rPr lang="en-US" dirty="0" smtClean="0"/>
                        <a:t>11.5</a:t>
                      </a:r>
                      <a:endParaRPr lang="en-US" dirty="0"/>
                    </a:p>
                  </a:txBody>
                  <a:tcPr/>
                </a:tc>
                <a:tc>
                  <a:txBody>
                    <a:bodyPr/>
                    <a:lstStyle/>
                    <a:p>
                      <a:pPr algn="ctr"/>
                      <a:r>
                        <a:rPr lang="en-US" dirty="0" smtClean="0"/>
                        <a:t>3</a:t>
                      </a:r>
                      <a:endParaRPr lang="en-US" dirty="0"/>
                    </a:p>
                  </a:txBody>
                  <a:tcPr/>
                </a:tc>
              </a:tr>
              <a:tr h="711200">
                <a:tc>
                  <a:txBody>
                    <a:bodyPr/>
                    <a:lstStyle/>
                    <a:p>
                      <a:pPr algn="ctr"/>
                      <a:r>
                        <a:rPr lang="en-US" dirty="0" smtClean="0"/>
                        <a:t>Divorce rate (per 100,000)</a:t>
                      </a:r>
                      <a:endParaRPr lang="en-US" dirty="0"/>
                    </a:p>
                  </a:txBody>
                  <a:tcPr/>
                </a:tc>
                <a:tc>
                  <a:txBody>
                    <a:bodyPr/>
                    <a:lstStyle/>
                    <a:p>
                      <a:pPr algn="ctr"/>
                      <a:r>
                        <a:rPr lang="en-US" dirty="0" smtClean="0"/>
                        <a:t>5.4</a:t>
                      </a:r>
                      <a:endParaRPr lang="en-US" dirty="0"/>
                    </a:p>
                  </a:txBody>
                  <a:tcPr/>
                </a:tc>
                <a:tc>
                  <a:txBody>
                    <a:bodyPr/>
                    <a:lstStyle/>
                    <a:p>
                      <a:pPr algn="ctr"/>
                      <a:r>
                        <a:rPr lang="en-US" dirty="0" smtClean="0"/>
                        <a:t>5.7</a:t>
                      </a:r>
                      <a:endParaRPr lang="en-US" dirty="0"/>
                    </a:p>
                  </a:txBody>
                  <a:tcPr/>
                </a:tc>
                <a:tc>
                  <a:txBody>
                    <a:bodyPr/>
                    <a:lstStyle/>
                    <a:p>
                      <a:pPr algn="ctr"/>
                      <a:r>
                        <a:rPr lang="en-US" dirty="0" smtClean="0"/>
                        <a:t>65</a:t>
                      </a:r>
                      <a:endParaRPr lang="en-US"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Environment</a:t>
            </a:r>
            <a:endParaRPr lang="en-US" dirty="0"/>
          </a:p>
        </p:txBody>
      </p:sp>
      <p:graphicFrame>
        <p:nvGraphicFramePr>
          <p:cNvPr id="4" name="Content Placeholder 3"/>
          <p:cNvGraphicFramePr>
            <a:graphicFrameLocks noGrp="1"/>
          </p:cNvGraphicFramePr>
          <p:nvPr>
            <p:ph sz="quarter" idx="1"/>
          </p:nvPr>
        </p:nvGraphicFramePr>
        <p:xfrm>
          <a:off x="612775" y="1600200"/>
          <a:ext cx="8153400" cy="5036820"/>
        </p:xfrm>
        <a:graphic>
          <a:graphicData uri="http://schemas.openxmlformats.org/drawingml/2006/table">
            <a:tbl>
              <a:tblPr firstRow="1" bandRow="1">
                <a:tableStyleId>{5C22544A-7EE6-4342-B048-85BDC9FD1C3A}</a:tableStyleId>
              </a:tblPr>
              <a:tblGrid>
                <a:gridCol w="3730625"/>
                <a:gridCol w="1676400"/>
                <a:gridCol w="1676400"/>
                <a:gridCol w="1069975"/>
              </a:tblGrid>
              <a:tr h="619125">
                <a:tc>
                  <a:txBody>
                    <a:bodyPr/>
                    <a:lstStyle/>
                    <a:p>
                      <a:pPr algn="ctr"/>
                      <a:endParaRPr lang="en-US" dirty="0"/>
                    </a:p>
                  </a:txBody>
                  <a:tcPr/>
                </a:tc>
                <a:tc>
                  <a:txBody>
                    <a:bodyPr/>
                    <a:lstStyle/>
                    <a:p>
                      <a:pPr algn="ctr"/>
                      <a:r>
                        <a:rPr lang="en-US" dirty="0" smtClean="0"/>
                        <a:t>Tennessee</a:t>
                      </a:r>
                      <a:endParaRPr lang="en-US" dirty="0"/>
                    </a:p>
                  </a:txBody>
                  <a:tcPr/>
                </a:tc>
                <a:tc>
                  <a:txBody>
                    <a:bodyPr/>
                    <a:lstStyle/>
                    <a:p>
                      <a:pPr algn="ctr"/>
                      <a:r>
                        <a:rPr lang="en-US" dirty="0" smtClean="0"/>
                        <a:t>Rutherford County</a:t>
                      </a:r>
                      <a:endParaRPr lang="en-US" dirty="0"/>
                    </a:p>
                  </a:txBody>
                  <a:tcPr/>
                </a:tc>
                <a:tc>
                  <a:txBody>
                    <a:bodyPr/>
                    <a:lstStyle/>
                    <a:p>
                      <a:pPr algn="ctr"/>
                      <a:r>
                        <a:rPr lang="en-US" dirty="0" smtClean="0"/>
                        <a:t>Rank</a:t>
                      </a:r>
                      <a:endParaRPr lang="en-US" dirty="0"/>
                    </a:p>
                  </a:txBody>
                  <a:tcPr/>
                </a:tc>
              </a:tr>
              <a:tr h="619125">
                <a:tc>
                  <a:txBody>
                    <a:bodyPr/>
                    <a:lstStyle/>
                    <a:p>
                      <a:pPr algn="ctr"/>
                      <a:r>
                        <a:rPr lang="en-US" dirty="0" smtClean="0"/>
                        <a:t>Air Quality cancer</a:t>
                      </a:r>
                      <a:r>
                        <a:rPr lang="en-US" baseline="0" dirty="0" smtClean="0"/>
                        <a:t> risk </a:t>
                      </a:r>
                    </a:p>
                    <a:p>
                      <a:pPr algn="ctr"/>
                      <a:r>
                        <a:rPr lang="en-US" baseline="0" dirty="0" smtClean="0"/>
                        <a:t>(per 1,000,000)</a:t>
                      </a:r>
                      <a:endParaRPr lang="en-US" dirty="0"/>
                    </a:p>
                  </a:txBody>
                  <a:tcPr/>
                </a:tc>
                <a:tc>
                  <a:txBody>
                    <a:bodyPr/>
                    <a:lstStyle/>
                    <a:p>
                      <a:pPr algn="ctr"/>
                      <a:r>
                        <a:rPr lang="en-US" dirty="0" smtClean="0"/>
                        <a:t>0.0</a:t>
                      </a:r>
                      <a:endParaRPr lang="en-US" dirty="0"/>
                    </a:p>
                  </a:txBody>
                  <a:tcPr/>
                </a:tc>
                <a:tc>
                  <a:txBody>
                    <a:bodyPr/>
                    <a:lstStyle/>
                    <a:p>
                      <a:pPr algn="ctr"/>
                      <a:r>
                        <a:rPr lang="en-US" dirty="0" smtClean="0"/>
                        <a:t>0.0</a:t>
                      </a:r>
                      <a:endParaRPr lang="en-US" dirty="0"/>
                    </a:p>
                  </a:txBody>
                  <a:tcPr/>
                </a:tc>
                <a:tc>
                  <a:txBody>
                    <a:bodyPr/>
                    <a:lstStyle/>
                    <a:p>
                      <a:pPr algn="ctr"/>
                      <a:r>
                        <a:rPr lang="en-US" dirty="0" smtClean="0"/>
                        <a:t>81</a:t>
                      </a:r>
                      <a:endParaRPr lang="en-US" dirty="0"/>
                    </a:p>
                  </a:txBody>
                  <a:tcPr/>
                </a:tc>
              </a:tr>
              <a:tr h="619125">
                <a:tc>
                  <a:txBody>
                    <a:bodyPr/>
                    <a:lstStyle/>
                    <a:p>
                      <a:pPr algn="ctr"/>
                      <a:r>
                        <a:rPr lang="en-US" dirty="0" smtClean="0"/>
                        <a:t>Air</a:t>
                      </a:r>
                      <a:r>
                        <a:rPr lang="en-US" baseline="0" dirty="0" smtClean="0"/>
                        <a:t> Quality hazard index</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(per 1,000,000)</a:t>
                      </a:r>
                      <a:endParaRPr lang="en-US" dirty="0" smtClean="0"/>
                    </a:p>
                  </a:txBody>
                  <a:tcPr/>
                </a:tc>
                <a:tc>
                  <a:txBody>
                    <a:bodyPr/>
                    <a:lstStyle/>
                    <a:p>
                      <a:pPr algn="ctr"/>
                      <a:r>
                        <a:rPr lang="en-US" dirty="0" smtClean="0"/>
                        <a:t>3.3</a:t>
                      </a:r>
                      <a:endParaRPr lang="en-US" dirty="0"/>
                    </a:p>
                  </a:txBody>
                  <a:tcPr/>
                </a:tc>
                <a:tc>
                  <a:txBody>
                    <a:bodyPr/>
                    <a:lstStyle/>
                    <a:p>
                      <a:pPr algn="ctr"/>
                      <a:r>
                        <a:rPr lang="en-US" dirty="0" smtClean="0"/>
                        <a:t>2.9</a:t>
                      </a:r>
                      <a:endParaRPr lang="en-US" dirty="0"/>
                    </a:p>
                  </a:txBody>
                  <a:tcPr/>
                </a:tc>
                <a:tc>
                  <a:txBody>
                    <a:bodyPr/>
                    <a:lstStyle/>
                    <a:p>
                      <a:pPr algn="ctr"/>
                      <a:r>
                        <a:rPr lang="en-US" dirty="0" smtClean="0"/>
                        <a:t>83</a:t>
                      </a:r>
                      <a:endParaRPr lang="en-US" dirty="0"/>
                    </a:p>
                  </a:txBody>
                  <a:tcPr/>
                </a:tc>
              </a:tr>
              <a:tr h="619125">
                <a:tc>
                  <a:txBody>
                    <a:bodyPr/>
                    <a:lstStyle/>
                    <a:p>
                      <a:pPr algn="ctr"/>
                      <a:r>
                        <a:rPr lang="en-US" dirty="0" smtClean="0"/>
                        <a:t>Air Quality-fine</a:t>
                      </a:r>
                      <a:r>
                        <a:rPr lang="en-US" baseline="0" dirty="0" smtClean="0"/>
                        <a:t> particulate matter in air (Mg/m3)</a:t>
                      </a:r>
                      <a:endParaRPr lang="en-US" dirty="0"/>
                    </a:p>
                  </a:txBody>
                  <a:tcPr/>
                </a:tc>
                <a:tc>
                  <a:txBody>
                    <a:bodyPr/>
                    <a:lstStyle/>
                    <a:p>
                      <a:pPr algn="ctr"/>
                      <a:r>
                        <a:rPr lang="en-US" dirty="0" smtClean="0"/>
                        <a:t>13.5</a:t>
                      </a:r>
                      <a:endParaRPr lang="en-US" dirty="0"/>
                    </a:p>
                  </a:txBody>
                  <a:tcPr/>
                </a:tc>
                <a:tc>
                  <a:txBody>
                    <a:bodyPr/>
                    <a:lstStyle/>
                    <a:p>
                      <a:pPr algn="ctr"/>
                      <a:r>
                        <a:rPr lang="en-US" dirty="0" smtClean="0"/>
                        <a:t>13.2</a:t>
                      </a:r>
                      <a:endParaRPr lang="en-US" dirty="0"/>
                    </a:p>
                  </a:txBody>
                  <a:tcPr/>
                </a:tc>
                <a:tc>
                  <a:txBody>
                    <a:bodyPr/>
                    <a:lstStyle/>
                    <a:p>
                      <a:pPr algn="ctr"/>
                      <a:r>
                        <a:rPr lang="en-US" dirty="0" smtClean="0"/>
                        <a:t>23</a:t>
                      </a:r>
                      <a:endParaRPr lang="en-US" dirty="0"/>
                    </a:p>
                  </a:txBody>
                  <a:tcPr/>
                </a:tc>
              </a:tr>
              <a:tr h="619125">
                <a:tc>
                  <a:txBody>
                    <a:bodyPr/>
                    <a:lstStyle/>
                    <a:p>
                      <a:pPr algn="ctr"/>
                      <a:r>
                        <a:rPr lang="en-US" dirty="0" smtClean="0"/>
                        <a:t>Ozone Level (ppd)</a:t>
                      </a:r>
                      <a:endParaRPr lang="en-US" dirty="0"/>
                    </a:p>
                  </a:txBody>
                  <a:tcPr/>
                </a:tc>
                <a:tc>
                  <a:txBody>
                    <a:bodyPr/>
                    <a:lstStyle/>
                    <a:p>
                      <a:pPr algn="ctr"/>
                      <a:r>
                        <a:rPr lang="en-US" dirty="0" smtClean="0"/>
                        <a:t>0.1</a:t>
                      </a:r>
                      <a:endParaRPr lang="en-US" dirty="0"/>
                    </a:p>
                  </a:txBody>
                  <a:tcPr/>
                </a:tc>
                <a:tc>
                  <a:txBody>
                    <a:bodyPr/>
                    <a:lstStyle/>
                    <a:p>
                      <a:pPr algn="ctr"/>
                      <a:r>
                        <a:rPr lang="en-US" dirty="0" smtClean="0"/>
                        <a:t>0.1</a:t>
                      </a:r>
                      <a:endParaRPr lang="en-US" dirty="0"/>
                    </a:p>
                  </a:txBody>
                  <a:tcPr/>
                </a:tc>
                <a:tc>
                  <a:txBody>
                    <a:bodyPr/>
                    <a:lstStyle/>
                    <a:p>
                      <a:pPr algn="ctr"/>
                      <a:r>
                        <a:rPr lang="en-US" dirty="0" smtClean="0"/>
                        <a:t>72</a:t>
                      </a:r>
                      <a:endParaRPr lang="en-US" dirty="0"/>
                    </a:p>
                  </a:txBody>
                  <a:tcPr/>
                </a:tc>
              </a:tr>
              <a:tr h="619125">
                <a:tc>
                  <a:txBody>
                    <a:bodyPr/>
                    <a:lstStyle/>
                    <a:p>
                      <a:pPr algn="ctr"/>
                      <a:r>
                        <a:rPr lang="en-US" dirty="0" smtClean="0"/>
                        <a:t>Nitrate levels in water &gt;2 (%)</a:t>
                      </a:r>
                      <a:endParaRPr lang="en-US" dirty="0"/>
                    </a:p>
                  </a:txBody>
                  <a:tcPr/>
                </a:tc>
                <a:tc>
                  <a:txBody>
                    <a:bodyPr/>
                    <a:lstStyle/>
                    <a:p>
                      <a:pPr algn="ctr"/>
                      <a:r>
                        <a:rPr lang="en-US" dirty="0" smtClean="0"/>
                        <a:t>3.3</a:t>
                      </a:r>
                      <a:endParaRPr lang="en-US" dirty="0"/>
                    </a:p>
                  </a:txBody>
                  <a:tcPr/>
                </a:tc>
                <a:tc>
                  <a:txBody>
                    <a:bodyPr/>
                    <a:lstStyle/>
                    <a:p>
                      <a:pPr algn="ctr"/>
                      <a:r>
                        <a:rPr lang="en-US" dirty="0" smtClean="0"/>
                        <a:t>2.7</a:t>
                      </a:r>
                      <a:endParaRPr lang="en-US" dirty="0"/>
                    </a:p>
                  </a:txBody>
                  <a:tcPr/>
                </a:tc>
                <a:tc>
                  <a:txBody>
                    <a:bodyPr/>
                    <a:lstStyle/>
                    <a:p>
                      <a:pPr algn="ctr"/>
                      <a:r>
                        <a:rPr lang="en-US" dirty="0" smtClean="0"/>
                        <a:t>52</a:t>
                      </a:r>
                      <a:endParaRPr lang="en-US" dirty="0"/>
                    </a:p>
                  </a:txBody>
                  <a:tcPr/>
                </a:tc>
              </a:tr>
              <a:tr h="619125">
                <a:tc>
                  <a:txBody>
                    <a:bodyPr/>
                    <a:lstStyle/>
                    <a:p>
                      <a:pPr algn="ctr"/>
                      <a:r>
                        <a:rPr lang="en-US" dirty="0" smtClean="0"/>
                        <a:t>Pre-1950 housing (%)</a:t>
                      </a:r>
                      <a:endParaRPr lang="en-US" dirty="0"/>
                    </a:p>
                  </a:txBody>
                  <a:tcPr/>
                </a:tc>
                <a:tc>
                  <a:txBody>
                    <a:bodyPr/>
                    <a:lstStyle/>
                    <a:p>
                      <a:pPr algn="ctr"/>
                      <a:r>
                        <a:rPr lang="en-US" dirty="0" smtClean="0"/>
                        <a:t>14.5</a:t>
                      </a:r>
                      <a:endParaRPr lang="en-US" dirty="0"/>
                    </a:p>
                  </a:txBody>
                  <a:tcPr/>
                </a:tc>
                <a:tc>
                  <a:txBody>
                    <a:bodyPr/>
                    <a:lstStyle/>
                    <a:p>
                      <a:pPr algn="ctr"/>
                      <a:r>
                        <a:rPr lang="en-US" dirty="0" smtClean="0"/>
                        <a:t>6.3</a:t>
                      </a:r>
                      <a:endParaRPr lang="en-US" dirty="0"/>
                    </a:p>
                  </a:txBody>
                  <a:tcPr/>
                </a:tc>
                <a:tc>
                  <a:txBody>
                    <a:bodyPr/>
                    <a:lstStyle/>
                    <a:p>
                      <a:pPr algn="ctr"/>
                      <a:r>
                        <a:rPr lang="en-US" dirty="0" smtClean="0"/>
                        <a:t>2</a:t>
                      </a:r>
                      <a:endParaRPr lang="en-US" dirty="0"/>
                    </a:p>
                  </a:txBody>
                  <a:tcPr/>
                </a:tc>
              </a:tr>
              <a:tr h="619125">
                <a:tc>
                  <a:txBody>
                    <a:bodyPr/>
                    <a:lstStyle/>
                    <a:p>
                      <a:pPr algn="ctr"/>
                      <a:r>
                        <a:rPr lang="en-US" dirty="0" smtClean="0"/>
                        <a:t>Lead poisoned</a:t>
                      </a:r>
                      <a:r>
                        <a:rPr lang="en-US" baseline="0" dirty="0" smtClean="0"/>
                        <a:t> children (%)</a:t>
                      </a:r>
                      <a:endParaRPr lang="en-US" dirty="0"/>
                    </a:p>
                  </a:txBody>
                  <a:tcPr/>
                </a:tc>
                <a:tc>
                  <a:txBody>
                    <a:bodyPr/>
                    <a:lstStyle/>
                    <a:p>
                      <a:pPr algn="ctr"/>
                      <a:r>
                        <a:rPr lang="en-US" dirty="0" smtClean="0"/>
                        <a:t>0.5</a:t>
                      </a:r>
                      <a:endParaRPr lang="en-US" dirty="0"/>
                    </a:p>
                  </a:txBody>
                  <a:tcPr/>
                </a:tc>
                <a:tc>
                  <a:txBody>
                    <a:bodyPr/>
                    <a:lstStyle/>
                    <a:p>
                      <a:pPr algn="ctr"/>
                      <a:r>
                        <a:rPr lang="en-US" dirty="0" smtClean="0"/>
                        <a:t>0.0</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Rank</a:t>
            </a:r>
            <a:endParaRPr lang="en-US" dirty="0"/>
          </a:p>
        </p:txBody>
      </p:sp>
      <p:sp>
        <p:nvSpPr>
          <p:cNvPr id="3" name="Content Placeholder 2"/>
          <p:cNvSpPr>
            <a:spLocks noGrp="1"/>
          </p:cNvSpPr>
          <p:nvPr>
            <p:ph sz="quarter" idx="1"/>
          </p:nvPr>
        </p:nvSpPr>
        <p:spPr/>
        <p:txBody>
          <a:bodyPr/>
          <a:lstStyle/>
          <a:p>
            <a:r>
              <a:rPr lang="en-US" dirty="0" smtClean="0"/>
              <a:t>Rutherford County is currently ranked as the 3</a:t>
            </a:r>
            <a:r>
              <a:rPr lang="en-US" baseline="30000" dirty="0" smtClean="0"/>
              <a:t>rd</a:t>
            </a:r>
            <a:r>
              <a:rPr lang="en-US" dirty="0" smtClean="0"/>
              <a:t> healthiest out of the 95 counties.</a:t>
            </a:r>
            <a:endParaRPr lang="en-US" dirty="0"/>
          </a:p>
        </p:txBody>
      </p:sp>
      <p:pic>
        <p:nvPicPr>
          <p:cNvPr id="4" name="Picture 3" descr="MTMC100.jpg"/>
          <p:cNvPicPr>
            <a:picLocks noChangeAspect="1"/>
          </p:cNvPicPr>
          <p:nvPr/>
        </p:nvPicPr>
        <p:blipFill>
          <a:blip r:embed="rId2"/>
          <a:stretch>
            <a:fillRect/>
          </a:stretch>
        </p:blipFill>
        <p:spPr>
          <a:xfrm>
            <a:off x="228600" y="2819400"/>
            <a:ext cx="4419600" cy="2590800"/>
          </a:xfrm>
          <a:prstGeom prst="rect">
            <a:avLst/>
          </a:prstGeom>
        </p:spPr>
      </p:pic>
      <p:pic>
        <p:nvPicPr>
          <p:cNvPr id="5" name="Picture 4" descr="Full8146.gif"/>
          <p:cNvPicPr>
            <a:picLocks noChangeAspect="1"/>
          </p:cNvPicPr>
          <p:nvPr/>
        </p:nvPicPr>
        <p:blipFill>
          <a:blip r:embed="rId3"/>
          <a:stretch>
            <a:fillRect/>
          </a:stretch>
        </p:blipFill>
        <p:spPr>
          <a:xfrm>
            <a:off x="4724400" y="3886200"/>
            <a:ext cx="4191000" cy="2676525"/>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Mortality Rank</a:t>
            </a:r>
            <a:endParaRPr lang="en-US" dirty="0"/>
          </a:p>
        </p:txBody>
      </p:sp>
      <p:sp>
        <p:nvSpPr>
          <p:cNvPr id="3" name="Content Placeholder 2"/>
          <p:cNvSpPr>
            <a:spLocks noGrp="1"/>
          </p:cNvSpPr>
          <p:nvPr>
            <p:ph sz="quarter" idx="1"/>
          </p:nvPr>
        </p:nvSpPr>
        <p:spPr/>
        <p:txBody>
          <a:bodyPr/>
          <a:lstStyle/>
          <a:p>
            <a:r>
              <a:rPr lang="en-US" dirty="0" smtClean="0"/>
              <a:t>The mortality index measures levels or premature death indicated by years of potential life lost per 100,000 individuals.</a:t>
            </a:r>
          </a:p>
          <a:p>
            <a:r>
              <a:rPr lang="en-US" dirty="0" smtClean="0"/>
              <a:t>At 6,874, Rutherford County ranks 4</a:t>
            </a:r>
            <a:r>
              <a:rPr lang="en-US" baseline="30000" dirty="0" smtClean="0"/>
              <a:t>th</a:t>
            </a:r>
            <a:r>
              <a:rPr lang="en-US" dirty="0" smtClean="0"/>
              <a:t> in the state and better than the national average.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of Rutherford County</a:t>
            </a:r>
            <a:endParaRPr lang="en-US" dirty="0"/>
          </a:p>
        </p:txBody>
      </p:sp>
      <p:sp>
        <p:nvSpPr>
          <p:cNvPr id="3" name="Content Placeholder 2"/>
          <p:cNvSpPr>
            <a:spLocks noGrp="1"/>
          </p:cNvSpPr>
          <p:nvPr>
            <p:ph sz="quarter" idx="1"/>
          </p:nvPr>
        </p:nvSpPr>
        <p:spPr/>
        <p:txBody>
          <a:bodyPr/>
          <a:lstStyle/>
          <a:p>
            <a:r>
              <a:rPr lang="en-US" dirty="0" smtClean="0"/>
              <a:t>Biennial mammography</a:t>
            </a:r>
          </a:p>
          <a:p>
            <a:r>
              <a:rPr lang="en-US" dirty="0" smtClean="0"/>
              <a:t>Smoking during pregnancy</a:t>
            </a:r>
          </a:p>
          <a:p>
            <a:r>
              <a:rPr lang="en-US" dirty="0" smtClean="0"/>
              <a:t>Binge drinking</a:t>
            </a:r>
          </a:p>
          <a:p>
            <a:r>
              <a:rPr lang="en-US" dirty="0" smtClean="0"/>
              <a:t>Level of education</a:t>
            </a:r>
          </a:p>
          <a:p>
            <a:r>
              <a:rPr lang="en-US" dirty="0" smtClean="0"/>
              <a:t>Children in poverty</a:t>
            </a:r>
          </a:p>
          <a:p>
            <a:r>
              <a:rPr lang="en-US" dirty="0" smtClean="0"/>
              <a:t>Pre-1950 housing</a:t>
            </a:r>
          </a:p>
          <a:p>
            <a:r>
              <a:rPr lang="en-US" dirty="0" smtClean="0"/>
              <a:t>Lead poisoned children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in Rutherford County</a:t>
            </a:r>
            <a:endParaRPr lang="en-US" dirty="0"/>
          </a:p>
        </p:txBody>
      </p:sp>
      <p:sp>
        <p:nvSpPr>
          <p:cNvPr id="3" name="Content Placeholder 2"/>
          <p:cNvSpPr>
            <a:spLocks noGrp="1"/>
          </p:cNvSpPr>
          <p:nvPr>
            <p:ph sz="quarter" idx="1"/>
          </p:nvPr>
        </p:nvSpPr>
        <p:spPr/>
        <p:txBody>
          <a:bodyPr/>
          <a:lstStyle/>
          <a:p>
            <a:r>
              <a:rPr lang="en-US" dirty="0" smtClean="0"/>
              <a:t>Health insurance coverage</a:t>
            </a:r>
          </a:p>
          <a:p>
            <a:r>
              <a:rPr lang="en-US" dirty="0" smtClean="0"/>
              <a:t>Influenza vaccinations</a:t>
            </a:r>
          </a:p>
          <a:p>
            <a:r>
              <a:rPr lang="en-US" dirty="0" smtClean="0"/>
              <a:t>Diabetic eye examinations</a:t>
            </a:r>
          </a:p>
          <a:p>
            <a:r>
              <a:rPr lang="en-US" dirty="0" smtClean="0"/>
              <a:t>Overweight/obesity</a:t>
            </a:r>
          </a:p>
          <a:p>
            <a:r>
              <a:rPr lang="en-US" dirty="0" smtClean="0"/>
              <a:t>Air quality indicators</a:t>
            </a:r>
          </a:p>
          <a:p>
            <a:r>
              <a:rPr lang="en-US" dirty="0" smtClean="0"/>
              <a:t>Ozone level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990600"/>
          </a:xfrm>
        </p:spPr>
        <p:txBody>
          <a:bodyPr>
            <a:normAutofit/>
          </a:bodyPr>
          <a:lstStyle/>
          <a:p>
            <a:r>
              <a:rPr lang="en-US" sz="3600" dirty="0" smtClean="0"/>
              <a:t>Crime Rates in Rutherford County (2005)</a:t>
            </a:r>
            <a:endParaRPr lang="en-US" sz="3600" dirty="0"/>
          </a:p>
        </p:txBody>
      </p:sp>
      <p:sp>
        <p:nvSpPr>
          <p:cNvPr id="3" name="Content Placeholder 2"/>
          <p:cNvSpPr>
            <a:spLocks noGrp="1"/>
          </p:cNvSpPr>
          <p:nvPr>
            <p:ph sz="quarter" idx="1"/>
          </p:nvPr>
        </p:nvSpPr>
        <p:spPr/>
        <p:txBody>
          <a:bodyPr>
            <a:normAutofit lnSpcReduction="10000"/>
          </a:bodyPr>
          <a:lstStyle/>
          <a:p>
            <a:r>
              <a:rPr lang="en-US" dirty="0" smtClean="0"/>
              <a:t>Offense Overview</a:t>
            </a:r>
          </a:p>
          <a:p>
            <a:pPr lvl="1"/>
            <a:r>
              <a:rPr lang="en-US" dirty="0" smtClean="0"/>
              <a:t>Offense Total: 3,994</a:t>
            </a:r>
          </a:p>
          <a:p>
            <a:pPr lvl="1"/>
            <a:r>
              <a:rPr lang="en-US" dirty="0" smtClean="0"/>
              <a:t>Number Cleared: 1,066</a:t>
            </a:r>
          </a:p>
          <a:p>
            <a:pPr lvl="1"/>
            <a:r>
              <a:rPr lang="en-US" dirty="0" smtClean="0"/>
              <a:t>Percent Cleared: 26.7%</a:t>
            </a:r>
          </a:p>
          <a:p>
            <a:r>
              <a:rPr lang="en-US" dirty="0" smtClean="0"/>
              <a:t>Arrest Overview</a:t>
            </a:r>
          </a:p>
          <a:p>
            <a:pPr lvl="1"/>
            <a:r>
              <a:rPr lang="en-US" dirty="0" smtClean="0"/>
              <a:t>Total Arrests: 5,636</a:t>
            </a:r>
          </a:p>
          <a:p>
            <a:pPr lvl="1"/>
            <a:r>
              <a:rPr lang="en-US" dirty="0" smtClean="0"/>
              <a:t>Adult Arrests: 5,025</a:t>
            </a:r>
          </a:p>
          <a:p>
            <a:pPr lvl="1"/>
            <a:r>
              <a:rPr lang="en-US" dirty="0" smtClean="0"/>
              <a:t>Juvenile Arrests: 611</a:t>
            </a:r>
          </a:p>
          <a:p>
            <a:pPr lvl="1"/>
            <a:r>
              <a:rPr lang="en-US" dirty="0" smtClean="0"/>
              <a:t>Arrests per 100,000 population: 2,683.5</a:t>
            </a:r>
          </a:p>
          <a:p>
            <a:pPr lvl="1"/>
            <a:r>
              <a:rPr lang="en-US" dirty="0" smtClean="0"/>
              <a:t>Average number of offenses/incidents: 1.10</a:t>
            </a:r>
            <a:endParaRPr lang="en-US" dirty="0"/>
          </a:p>
        </p:txBody>
      </p:sp>
      <p:pic>
        <p:nvPicPr>
          <p:cNvPr id="4" name="Picture 3" descr="2140941702_9e94b78dcc.jpg"/>
          <p:cNvPicPr>
            <a:picLocks noChangeAspect="1"/>
          </p:cNvPicPr>
          <p:nvPr/>
        </p:nvPicPr>
        <p:blipFill>
          <a:blip r:embed="rId2"/>
          <a:stretch>
            <a:fillRect/>
          </a:stretch>
        </p:blipFill>
        <p:spPr>
          <a:xfrm>
            <a:off x="4953000" y="1752600"/>
            <a:ext cx="3848100" cy="3276600"/>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990600"/>
          </a:xfrm>
        </p:spPr>
        <p:txBody>
          <a:bodyPr>
            <a:normAutofit fontScale="90000"/>
          </a:bodyPr>
          <a:lstStyle/>
          <a:p>
            <a:r>
              <a:rPr lang="en-US" dirty="0" smtClean="0"/>
              <a:t>Crime Rates in Murfreesboro (2005)</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Offense Overview</a:t>
            </a:r>
          </a:p>
          <a:p>
            <a:pPr lvl="1"/>
            <a:r>
              <a:rPr lang="en-US" dirty="0" smtClean="0"/>
              <a:t>Offense Total: 10,210</a:t>
            </a:r>
          </a:p>
          <a:p>
            <a:pPr lvl="1"/>
            <a:r>
              <a:rPr lang="en-US" dirty="0" smtClean="0"/>
              <a:t>Number Cleared: 1,945</a:t>
            </a:r>
          </a:p>
          <a:p>
            <a:pPr lvl="1"/>
            <a:r>
              <a:rPr lang="en-US" dirty="0" smtClean="0"/>
              <a:t>Percent Cleared: 19.0%</a:t>
            </a:r>
          </a:p>
          <a:p>
            <a:r>
              <a:rPr lang="en-US" dirty="0" smtClean="0"/>
              <a:t>Arrest Overview</a:t>
            </a:r>
          </a:p>
          <a:p>
            <a:pPr lvl="1"/>
            <a:r>
              <a:rPr lang="en-US" dirty="0" smtClean="0"/>
              <a:t>Total Arrests: 4,393</a:t>
            </a:r>
          </a:p>
          <a:p>
            <a:pPr lvl="1"/>
            <a:r>
              <a:rPr lang="en-US" dirty="0" smtClean="0"/>
              <a:t>Adult Arrests: 3,814</a:t>
            </a:r>
          </a:p>
          <a:p>
            <a:pPr lvl="1"/>
            <a:r>
              <a:rPr lang="en-US" dirty="0" smtClean="0"/>
              <a:t>Juvenile Arrests: 575</a:t>
            </a:r>
          </a:p>
          <a:p>
            <a:pPr lvl="1"/>
            <a:r>
              <a:rPr lang="en-US" dirty="0" smtClean="0"/>
              <a:t>Arrests per 100,000 population: 5389.5</a:t>
            </a:r>
          </a:p>
          <a:p>
            <a:pPr lvl="1"/>
            <a:r>
              <a:rPr lang="en-US" dirty="0" smtClean="0"/>
              <a:t>Average Number Offenses/Incident: 1.17</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Rutherford County: $69,038</a:t>
            </a:r>
          </a:p>
          <a:p>
            <a:r>
              <a:rPr lang="en-US" dirty="0" smtClean="0"/>
              <a:t>Murfreesboro: $68,044</a:t>
            </a:r>
            <a:endParaRPr lang="en-US" dirty="0"/>
          </a:p>
        </p:txBody>
      </p:sp>
      <p:sp>
        <p:nvSpPr>
          <p:cNvPr id="3" name="Title 2"/>
          <p:cNvSpPr>
            <a:spLocks noGrp="1"/>
          </p:cNvSpPr>
          <p:nvPr>
            <p:ph type="title"/>
          </p:nvPr>
        </p:nvSpPr>
        <p:spPr/>
        <p:txBody>
          <a:bodyPr/>
          <a:lstStyle/>
          <a:p>
            <a:r>
              <a:rPr lang="en-US" dirty="0" smtClean="0"/>
              <a:t>Average Household Income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a:t>
            </a:r>
            <a:endParaRPr lang="en-US" dirty="0"/>
          </a:p>
        </p:txBody>
      </p:sp>
      <p:sp>
        <p:nvSpPr>
          <p:cNvPr id="3" name="Content Placeholder 2"/>
          <p:cNvSpPr>
            <a:spLocks noGrp="1"/>
          </p:cNvSpPr>
          <p:nvPr>
            <p:ph sz="quarter" idx="1"/>
          </p:nvPr>
        </p:nvSpPr>
        <p:spPr/>
        <p:txBody>
          <a:bodyPr/>
          <a:lstStyle/>
          <a:p>
            <a:r>
              <a:rPr lang="en-US" dirty="0" smtClean="0"/>
              <a:t>2006</a:t>
            </a:r>
          </a:p>
          <a:p>
            <a:r>
              <a:rPr lang="en-US" dirty="0" smtClean="0"/>
              <a:t>Rutherford County</a:t>
            </a:r>
          </a:p>
          <a:p>
            <a:pPr lvl="1"/>
            <a:r>
              <a:rPr lang="en-US" dirty="0" smtClean="0"/>
              <a:t>3.9%</a:t>
            </a:r>
          </a:p>
          <a:p>
            <a:r>
              <a:rPr lang="en-US" dirty="0" smtClean="0"/>
              <a:t>Tennessee</a:t>
            </a:r>
          </a:p>
          <a:p>
            <a:pPr lvl="1"/>
            <a:r>
              <a:rPr lang="en-US" dirty="0" smtClean="0"/>
              <a:t>5.1%</a:t>
            </a:r>
          </a:p>
          <a:p>
            <a:r>
              <a:rPr lang="en-US" dirty="0" smtClean="0"/>
              <a:t>United States</a:t>
            </a:r>
          </a:p>
          <a:p>
            <a:pPr lvl="1"/>
            <a:r>
              <a:rPr lang="en-US" dirty="0" smtClean="0"/>
              <a:t>4.6%</a:t>
            </a:r>
            <a:endParaRPr lang="en-US" dirty="0"/>
          </a:p>
        </p:txBody>
      </p:sp>
      <p:sp>
        <p:nvSpPr>
          <p:cNvPr id="4" name="Content Placeholder 3"/>
          <p:cNvSpPr>
            <a:spLocks noGrp="1"/>
          </p:cNvSpPr>
          <p:nvPr>
            <p:ph sz="quarter" idx="2"/>
          </p:nvPr>
        </p:nvSpPr>
        <p:spPr/>
        <p:txBody>
          <a:bodyPr/>
          <a:lstStyle/>
          <a:p>
            <a:r>
              <a:rPr lang="en-US" dirty="0" smtClean="0"/>
              <a:t>2005</a:t>
            </a:r>
          </a:p>
          <a:p>
            <a:r>
              <a:rPr lang="en-US" dirty="0" smtClean="0"/>
              <a:t>Rutherford County</a:t>
            </a:r>
          </a:p>
          <a:p>
            <a:pPr lvl="1"/>
            <a:r>
              <a:rPr lang="en-US" dirty="0" smtClean="0"/>
              <a:t>4.1%</a:t>
            </a:r>
          </a:p>
          <a:p>
            <a:r>
              <a:rPr lang="en-US" dirty="0" smtClean="0"/>
              <a:t>Tennessee</a:t>
            </a:r>
          </a:p>
          <a:p>
            <a:pPr lvl="1"/>
            <a:r>
              <a:rPr lang="en-US" dirty="0" smtClean="0"/>
              <a:t>5.6%</a:t>
            </a:r>
          </a:p>
          <a:p>
            <a:r>
              <a:rPr lang="en-US" dirty="0" smtClean="0"/>
              <a:t>United States</a:t>
            </a:r>
          </a:p>
          <a:p>
            <a:pPr lvl="1"/>
            <a:r>
              <a:rPr lang="en-US" dirty="0" smtClean="0"/>
              <a:t>5.0%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Weather for Rutherford County</a:t>
            </a:r>
            <a:endParaRPr lang="en-US" sz="3600" dirty="0"/>
          </a:p>
        </p:txBody>
      </p:sp>
      <p:sp>
        <p:nvSpPr>
          <p:cNvPr id="3" name="Content Placeholder 2"/>
          <p:cNvSpPr>
            <a:spLocks noGrp="1"/>
          </p:cNvSpPr>
          <p:nvPr>
            <p:ph sz="quarter" idx="1"/>
          </p:nvPr>
        </p:nvSpPr>
        <p:spPr>
          <a:xfrm>
            <a:off x="457200" y="1600200"/>
            <a:ext cx="8458200" cy="4854608"/>
          </a:xfrm>
        </p:spPr>
        <p:txBody>
          <a:bodyPr>
            <a:normAutofit fontScale="92500" lnSpcReduction="10000"/>
          </a:bodyPr>
          <a:lstStyle/>
          <a:p>
            <a:r>
              <a:rPr lang="en-US" dirty="0" smtClean="0"/>
              <a:t>Annual Average Temp: 59.6 degrees</a:t>
            </a:r>
          </a:p>
          <a:p>
            <a:r>
              <a:rPr lang="en-US" dirty="0" smtClean="0"/>
              <a:t>Monthly Average High Temp: </a:t>
            </a:r>
          </a:p>
          <a:p>
            <a:pPr lvl="1"/>
            <a:r>
              <a:rPr lang="en-US" dirty="0" smtClean="0"/>
              <a:t>January: 45 degrees</a:t>
            </a:r>
          </a:p>
          <a:p>
            <a:pPr lvl="1"/>
            <a:r>
              <a:rPr lang="en-US" dirty="0" smtClean="0"/>
              <a:t>July: 89 degrees</a:t>
            </a:r>
          </a:p>
          <a:p>
            <a:r>
              <a:rPr lang="en-US" dirty="0" smtClean="0"/>
              <a:t>Monthly Average Low Temp:</a:t>
            </a:r>
          </a:p>
          <a:p>
            <a:pPr lvl="1"/>
            <a:r>
              <a:rPr lang="en-US" dirty="0" smtClean="0"/>
              <a:t>January: 25 degrees</a:t>
            </a:r>
          </a:p>
          <a:p>
            <a:pPr lvl="1"/>
            <a:r>
              <a:rPr lang="en-US" dirty="0" smtClean="0"/>
              <a:t>July: 67 degrees</a:t>
            </a:r>
          </a:p>
          <a:p>
            <a:r>
              <a:rPr lang="en-US" dirty="0" smtClean="0"/>
              <a:t>Annual Average Precipitation: 51.95 in.</a:t>
            </a:r>
          </a:p>
          <a:p>
            <a:r>
              <a:rPr lang="en-US" dirty="0" smtClean="0"/>
              <a:t>Annual Average Snowfall: 8.2 in</a:t>
            </a:r>
          </a:p>
          <a:p>
            <a:r>
              <a:rPr lang="en-US" dirty="0" smtClean="0"/>
              <a:t>Prevailing Winds: South-Southwest</a:t>
            </a:r>
          </a:p>
          <a:p>
            <a:r>
              <a:rPr lang="en-US" dirty="0" smtClean="0"/>
              <a:t>Mean Length of Freeze-Free Period: 180 days</a:t>
            </a:r>
            <a:endParaRPr lang="en-US" dirty="0"/>
          </a:p>
        </p:txBody>
      </p:sp>
      <p:pic>
        <p:nvPicPr>
          <p:cNvPr id="4" name="Picture 3" descr="weather_center.gif"/>
          <p:cNvPicPr>
            <a:picLocks noChangeAspect="1"/>
          </p:cNvPicPr>
          <p:nvPr/>
        </p:nvPicPr>
        <p:blipFill>
          <a:blip r:embed="rId2"/>
          <a:stretch>
            <a:fillRect/>
          </a:stretch>
        </p:blipFill>
        <p:spPr>
          <a:xfrm>
            <a:off x="6248400" y="2209800"/>
            <a:ext cx="2438400" cy="2124075"/>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 Banks</a:t>
            </a:r>
            <a:endParaRPr lang="en-US" b="1" dirty="0"/>
          </a:p>
        </p:txBody>
      </p:sp>
      <p:sp>
        <p:nvSpPr>
          <p:cNvPr id="3" name="Content Placeholder 2"/>
          <p:cNvSpPr>
            <a:spLocks noGrp="1"/>
          </p:cNvSpPr>
          <p:nvPr>
            <p:ph sz="quarter" idx="1"/>
          </p:nvPr>
        </p:nvSpPr>
        <p:spPr/>
        <p:txBody>
          <a:bodyPr/>
          <a:lstStyle/>
          <a:p>
            <a:r>
              <a:rPr lang="en-US" b="1" dirty="0" smtClean="0"/>
              <a:t>Smyrna-Lavergne </a:t>
            </a:r>
            <a:r>
              <a:rPr lang="en-US" b="1" dirty="0" smtClean="0"/>
              <a:t>Food Bank</a:t>
            </a:r>
          </a:p>
          <a:p>
            <a:pPr lvl="1"/>
            <a:r>
              <a:rPr lang="en-US" dirty="0" smtClean="0"/>
              <a:t>130 Richardson Road, </a:t>
            </a:r>
            <a:r>
              <a:rPr lang="en-US" dirty="0" smtClean="0"/>
              <a:t>Smyrna</a:t>
            </a:r>
            <a:endParaRPr lang="en-US" dirty="0" smtClean="0"/>
          </a:p>
          <a:p>
            <a:pPr lvl="1"/>
            <a:r>
              <a:rPr lang="en-US" dirty="0" smtClean="0"/>
              <a:t>615-355-0697</a:t>
            </a:r>
          </a:p>
          <a:p>
            <a:r>
              <a:rPr lang="en-US" b="1" dirty="0" smtClean="0"/>
              <a:t>Rutherford County Food Bank</a:t>
            </a:r>
          </a:p>
          <a:p>
            <a:pPr lvl="1"/>
            <a:r>
              <a:rPr lang="en-US" dirty="0" smtClean="0"/>
              <a:t>211 Bridge Avenue, Murfreesboro</a:t>
            </a:r>
          </a:p>
          <a:p>
            <a:pPr lvl="1"/>
            <a:r>
              <a:rPr lang="en-US" dirty="0" smtClean="0"/>
              <a:t>615-895-1148</a:t>
            </a:r>
          </a:p>
          <a:p>
            <a:pPr>
              <a:buNone/>
            </a:pPr>
            <a:endParaRPr lang="en-US" dirty="0" smtClean="0"/>
          </a:p>
        </p:txBody>
      </p:sp>
      <p:pic>
        <p:nvPicPr>
          <p:cNvPr id="4" name="Picture 3" descr="Bridgeport-food-bank.jpg"/>
          <p:cNvPicPr>
            <a:picLocks noChangeAspect="1"/>
          </p:cNvPicPr>
          <p:nvPr/>
        </p:nvPicPr>
        <p:blipFill>
          <a:blip r:embed="rId2"/>
          <a:stretch>
            <a:fillRect/>
          </a:stretch>
        </p:blipFill>
        <p:spPr>
          <a:xfrm>
            <a:off x="6400800" y="3581400"/>
            <a:ext cx="2447925" cy="3086100"/>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 Banks</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Clients receive canned foods, milk, cheese, butter, and eggs based on the size and income of the family. </a:t>
            </a:r>
          </a:p>
          <a:p>
            <a:r>
              <a:rPr lang="en-US" dirty="0" smtClean="0"/>
              <a:t>Larger families receive more canned goods.</a:t>
            </a:r>
          </a:p>
          <a:p>
            <a:r>
              <a:rPr lang="en-US" dirty="0" smtClean="0"/>
              <a:t>Food can be picked up once a month.</a:t>
            </a:r>
            <a:endParaRPr lang="en-US" dirty="0"/>
          </a:p>
        </p:txBody>
      </p:sp>
      <p:sp>
        <p:nvSpPr>
          <p:cNvPr id="4" name="Content Placeholder 3"/>
          <p:cNvSpPr>
            <a:spLocks noGrp="1"/>
          </p:cNvSpPr>
          <p:nvPr>
            <p:ph sz="quarter" idx="2"/>
          </p:nvPr>
        </p:nvSpPr>
        <p:spPr/>
        <p:txBody>
          <a:bodyPr>
            <a:normAutofit fontScale="92500" lnSpcReduction="10000"/>
          </a:bodyPr>
          <a:lstStyle/>
          <a:p>
            <a:r>
              <a:rPr lang="en-US" dirty="0" smtClean="0"/>
              <a:t>Applicants must bring Social Security cards for every member of the family, proof of income, and proof they live in Rutherford County area. </a:t>
            </a:r>
          </a:p>
          <a:p>
            <a:r>
              <a:rPr lang="en-US" dirty="0" smtClean="0"/>
              <a:t>Also should bring proof of utility, rent, telephone, and gasoline expenses.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 Stamps</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DHS for Rutherford County is where to apply for food stamps.</a:t>
            </a:r>
          </a:p>
          <a:p>
            <a:pPr lvl="1"/>
            <a:r>
              <a:rPr lang="en-US" dirty="0" smtClean="0"/>
              <a:t>Dist. 5, </a:t>
            </a:r>
            <a:r>
              <a:rPr lang="en-US" dirty="0" smtClean="0"/>
              <a:t>City </a:t>
            </a:r>
            <a:r>
              <a:rPr lang="en-US" dirty="0" smtClean="0"/>
              <a:t>#75</a:t>
            </a:r>
          </a:p>
          <a:p>
            <a:pPr lvl="1">
              <a:buNone/>
            </a:pPr>
            <a:r>
              <a:rPr lang="en-US" dirty="0" smtClean="0"/>
              <a:t>	1711B Old Fort Pkwy</a:t>
            </a:r>
          </a:p>
          <a:p>
            <a:pPr lvl="1">
              <a:buNone/>
            </a:pPr>
            <a:r>
              <a:rPr lang="en-US" dirty="0" smtClean="0"/>
              <a:t>	Murfreesboro, TN 37129</a:t>
            </a:r>
          </a:p>
          <a:p>
            <a:pPr lvl="1">
              <a:buNone/>
            </a:pPr>
            <a:r>
              <a:rPr lang="en-US" dirty="0" smtClean="0"/>
              <a:t>	615-848-5153</a:t>
            </a:r>
          </a:p>
          <a:p>
            <a:pPr lvl="1"/>
            <a:r>
              <a:rPr lang="en-US" dirty="0" smtClean="0"/>
              <a:t>Services: Food Stamps, Families First, Medicaid, and TennCare</a:t>
            </a:r>
          </a:p>
          <a:p>
            <a:pPr lvl="1"/>
            <a:r>
              <a:rPr lang="en-US" dirty="0" smtClean="0"/>
              <a:t>Food Stamps eligibility website: </a:t>
            </a:r>
          </a:p>
          <a:p>
            <a:pPr lvl="2">
              <a:buNone/>
            </a:pPr>
            <a:r>
              <a:rPr lang="en-US" dirty="0" smtClean="0"/>
              <a:t>http://www.tn.gov/humanserv/adfam/fs_1.htm</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Meals on Wheels</a:t>
            </a:r>
            <a:endParaRPr lang="en-US" b="1" dirty="0"/>
          </a:p>
        </p:txBody>
      </p:sp>
      <p:sp>
        <p:nvSpPr>
          <p:cNvPr id="3" name="Content Placeholder 2"/>
          <p:cNvSpPr>
            <a:spLocks noGrp="1"/>
          </p:cNvSpPr>
          <p:nvPr>
            <p:ph sz="quarter" idx="1"/>
          </p:nvPr>
        </p:nvSpPr>
        <p:spPr/>
        <p:txBody>
          <a:bodyPr/>
          <a:lstStyle/>
          <a:p>
            <a:r>
              <a:rPr lang="en-US" dirty="0" smtClean="0"/>
              <a:t>Mid-Cumberland HRA Meals on Wheels</a:t>
            </a:r>
          </a:p>
          <a:p>
            <a:pPr lvl="1"/>
            <a:r>
              <a:rPr lang="en-US" dirty="0" smtClean="0"/>
              <a:t>203 Front St., Smyrna</a:t>
            </a:r>
          </a:p>
          <a:p>
            <a:pPr lvl="1"/>
            <a:r>
              <a:rPr lang="en-US" dirty="0" smtClean="0"/>
              <a:t>615-459-2227</a:t>
            </a:r>
          </a:p>
          <a:p>
            <a:r>
              <a:rPr lang="en-US" dirty="0" smtClean="0"/>
              <a:t>Murfreesboro Nutrition Site</a:t>
            </a:r>
          </a:p>
          <a:p>
            <a:pPr lvl="1"/>
            <a:r>
              <a:rPr lang="en-US" dirty="0" smtClean="0"/>
              <a:t>325 St. Clair St., Murfreesboro</a:t>
            </a:r>
          </a:p>
          <a:p>
            <a:pPr lvl="1"/>
            <a:r>
              <a:rPr lang="en-US" dirty="0" smtClean="0"/>
              <a:t>615-895-1870</a:t>
            </a:r>
          </a:p>
        </p:txBody>
      </p:sp>
      <p:pic>
        <p:nvPicPr>
          <p:cNvPr id="4" name="Picture 3" descr="mealsonwheels.gif"/>
          <p:cNvPicPr>
            <a:picLocks noChangeAspect="1"/>
          </p:cNvPicPr>
          <p:nvPr/>
        </p:nvPicPr>
        <p:blipFill>
          <a:blip r:embed="rId2"/>
          <a:stretch>
            <a:fillRect/>
          </a:stretch>
        </p:blipFill>
        <p:spPr>
          <a:xfrm>
            <a:off x="6019800" y="2362200"/>
            <a:ext cx="2495550" cy="4038600"/>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Meals on Wheels</a:t>
            </a:r>
            <a:endParaRPr lang="en-US" b="1" dirty="0"/>
          </a:p>
        </p:txBody>
      </p:sp>
      <p:sp>
        <p:nvSpPr>
          <p:cNvPr id="3" name="Content Placeholder 2"/>
          <p:cNvSpPr>
            <a:spLocks noGrp="1"/>
          </p:cNvSpPr>
          <p:nvPr>
            <p:ph sz="quarter" idx="1"/>
          </p:nvPr>
        </p:nvSpPr>
        <p:spPr/>
        <p:txBody>
          <a:bodyPr>
            <a:normAutofit/>
          </a:bodyPr>
          <a:lstStyle/>
          <a:p>
            <a:r>
              <a:rPr lang="en-US" dirty="0" smtClean="0"/>
              <a:t>Provides hot, nutritional meals to the elderly of Rutherford County as a means of assisting persons age 60 years and older in maintaining their dignity, health, and independence.</a:t>
            </a:r>
            <a:endParaRPr lang="en-US" dirty="0"/>
          </a:p>
        </p:txBody>
      </p:sp>
      <p:sp>
        <p:nvSpPr>
          <p:cNvPr id="4" name="Content Placeholder 3"/>
          <p:cNvSpPr>
            <a:spLocks noGrp="1"/>
          </p:cNvSpPr>
          <p:nvPr>
            <p:ph sz="quarter" idx="2"/>
          </p:nvPr>
        </p:nvSpPr>
        <p:spPr/>
        <p:txBody>
          <a:bodyPr>
            <a:normAutofit/>
          </a:bodyPr>
          <a:lstStyle/>
          <a:p>
            <a:r>
              <a:rPr lang="en-US" dirty="0" smtClean="0"/>
              <a:t>180 meals are either delivered weekly or served at the St. Clair Senior Center in Murfreesboro.</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 Diagnosis for the Community</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solidFill>
                  <a:srgbClr val="FFC000"/>
                </a:solidFill>
                <a:hlinkClick r:id="rId2"/>
              </a:rPr>
              <a:t>http://www.go-tennessee.com/Murfreesboro/</a:t>
            </a:r>
            <a:r>
              <a:rPr lang="en-US" dirty="0" smtClean="0">
                <a:solidFill>
                  <a:srgbClr val="FFC000"/>
                </a:solidFill>
              </a:rPr>
              <a:t> </a:t>
            </a:r>
            <a:r>
              <a:rPr lang="en-US" u="sng" dirty="0" smtClean="0">
                <a:solidFill>
                  <a:srgbClr val="FFC000"/>
                </a:solidFill>
              </a:rPr>
              <a:t>Weather/</a:t>
            </a:r>
            <a:endParaRPr lang="en-US" dirty="0" smtClean="0"/>
          </a:p>
          <a:p>
            <a:r>
              <a:rPr lang="en-US" u="sng" dirty="0" smtClean="0">
                <a:solidFill>
                  <a:srgbClr val="FFC000"/>
                </a:solidFill>
                <a:hlinkClick r:id="rId3"/>
              </a:rPr>
              <a:t>http://www.rutherfordchamber.org/economic-development/bic/quality-of-life/cllimate.php</a:t>
            </a:r>
            <a:endParaRPr lang="en-US" u="sng" dirty="0" smtClean="0">
              <a:solidFill>
                <a:srgbClr val="FFC000"/>
              </a:solidFill>
            </a:endParaRPr>
          </a:p>
          <a:p>
            <a:r>
              <a:rPr lang="en-US" u="sng" dirty="0" smtClean="0">
                <a:solidFill>
                  <a:srgbClr val="FFC000"/>
                </a:solidFill>
                <a:hlinkClick r:id="rId4"/>
              </a:rPr>
              <a:t>http://www.epodunk.com/cgi-bin/housOverview.php?locIndex=12648</a:t>
            </a:r>
            <a:endParaRPr lang="en-US" u="sng" dirty="0" smtClean="0">
              <a:solidFill>
                <a:srgbClr val="FFC000"/>
              </a:solidFill>
            </a:endParaRPr>
          </a:p>
          <a:p>
            <a:r>
              <a:rPr lang="en-US" u="sng" dirty="0" smtClean="0">
                <a:solidFill>
                  <a:srgbClr val="FFC000"/>
                </a:solidFill>
                <a:hlinkClick r:id="rId5"/>
              </a:rPr>
              <a:t>http://www.rutherfordcounty.org/pets</a:t>
            </a:r>
            <a:r>
              <a:rPr lang="en-US" u="sng" dirty="0" smtClean="0">
                <a:solidFill>
                  <a:srgbClr val="FFC000"/>
                </a:solidFill>
                <a:hlinkClick r:id="rId5"/>
              </a:rPr>
              <a:t>/</a:t>
            </a:r>
            <a:endParaRPr lang="en-US" u="sng" dirty="0" smtClean="0">
              <a:solidFill>
                <a:srgbClr val="FFC000"/>
              </a:solidFill>
            </a:endParaRPr>
          </a:p>
          <a:p>
            <a:r>
              <a:rPr lang="en-US" u="sng" dirty="0" smtClean="0">
                <a:solidFill>
                  <a:srgbClr val="FFC000"/>
                </a:solidFill>
                <a:hlinkClick r:id="rId6"/>
              </a:rPr>
              <a:t>http://www.smyrnahousingauthority.com/</a:t>
            </a:r>
            <a:endParaRPr lang="en-US" u="sng" dirty="0" smtClean="0">
              <a:solidFill>
                <a:srgbClr val="FFC000"/>
              </a:solidFill>
            </a:endParaRPr>
          </a:p>
          <a:p>
            <a:r>
              <a:rPr lang="en-US" u="sng" dirty="0" smtClean="0">
                <a:solidFill>
                  <a:srgbClr val="FFC000"/>
                </a:solidFill>
                <a:hlinkClick r:id="rId7"/>
              </a:rPr>
              <a:t>http://www/tennlegalaid.com/Library/Documents/1150909438.8/Section8Rutherford.pdf</a:t>
            </a:r>
            <a:endParaRPr lang="en-US" u="sng" dirty="0" smtClean="0">
              <a:solidFill>
                <a:srgbClr val="FFC000"/>
              </a:solidFill>
            </a:endParaRPr>
          </a:p>
          <a:p>
            <a:r>
              <a:rPr lang="en-US" u="sng" dirty="0" smtClean="0">
                <a:solidFill>
                  <a:srgbClr val="FFC000"/>
                </a:solidFill>
                <a:hlinkClick r:id="rId8"/>
              </a:rPr>
              <a:t>http://www.cdc.gov/rabies/docs/rabies_surveillance_us_2006.pdf</a:t>
            </a:r>
            <a:endParaRPr lang="en-US" u="sng" dirty="0" smtClean="0">
              <a:solidFill>
                <a:srgbClr val="FFC000"/>
              </a:solidFill>
            </a:endParaRPr>
          </a:p>
          <a:p>
            <a:r>
              <a:rPr lang="en-US" u="sng" dirty="0" smtClean="0">
                <a:solidFill>
                  <a:srgbClr val="FFC000"/>
                </a:solidFill>
                <a:hlinkClick r:id="rId9"/>
              </a:rPr>
              <a:t>http://diseasemaps.usgs.gov/wnv_tn_mosquitoe.html</a:t>
            </a:r>
            <a:endParaRPr lang="en-US" u="sng" dirty="0" smtClean="0">
              <a:solidFill>
                <a:srgbClr val="FFC000"/>
              </a:solidFill>
            </a:endParaRPr>
          </a:p>
          <a:p>
            <a:r>
              <a:rPr lang="en-US" u="sng" dirty="0" smtClean="0">
                <a:solidFill>
                  <a:srgbClr val="FFC000"/>
                </a:solidFill>
                <a:hlinkClick r:id="rId10"/>
              </a:rPr>
              <a:t>http://www.nospraynashville.org/othercities.html</a:t>
            </a:r>
            <a:endParaRPr lang="en-US" u="sng" dirty="0" smtClean="0">
              <a:solidFill>
                <a:srgbClr val="FFC000"/>
              </a:solidFill>
            </a:endParaRPr>
          </a:p>
          <a:p>
            <a:pPr>
              <a:buNone/>
            </a:pPr>
            <a:endParaRPr lang="en-US" u="sng" dirty="0" smtClean="0">
              <a:solidFill>
                <a:srgbClr val="FFC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sz="2200" dirty="0" smtClean="0">
                <a:hlinkClick r:id="rId3"/>
              </a:rPr>
              <a:t>www.rutherfordcountytn.gov</a:t>
            </a:r>
            <a:endParaRPr lang="en-US" sz="2200" dirty="0" smtClean="0"/>
          </a:p>
          <a:p>
            <a:r>
              <a:rPr lang="en-US" sz="2200" dirty="0" smtClean="0">
                <a:hlinkClick r:id="rId4"/>
              </a:rPr>
              <a:t>www.murfreesborotn.gov</a:t>
            </a:r>
            <a:endParaRPr lang="en-US" sz="2200" dirty="0" smtClean="0"/>
          </a:p>
          <a:p>
            <a:r>
              <a:rPr lang="en-US" sz="2200" dirty="0" smtClean="0">
                <a:hlinkClick r:id="rId5"/>
              </a:rPr>
              <a:t>www.scorecard.org</a:t>
            </a:r>
            <a:endParaRPr lang="en-US" sz="2200" dirty="0" smtClean="0"/>
          </a:p>
          <a:p>
            <a:r>
              <a:rPr lang="en-US" sz="2200" dirty="0" smtClean="0">
                <a:hlinkClick r:id="rId6"/>
              </a:rPr>
              <a:t>http://www.rutherfordchamber.org/economic-development/bic/demographics/population.php</a:t>
            </a:r>
            <a:endParaRPr lang="en-US" sz="2200" dirty="0" smtClean="0"/>
          </a:p>
          <a:p>
            <a:r>
              <a:rPr lang="en-US" sz="2200" dirty="0" smtClean="0">
                <a:hlinkClick r:id="rId7"/>
              </a:rPr>
              <a:t>http://</a:t>
            </a:r>
            <a:r>
              <a:rPr lang="en-US" sz="2200" dirty="0" smtClean="0">
                <a:hlinkClick r:id="rId7"/>
              </a:rPr>
              <a:t>images.google.com/imghp?ie=UTF-8&amp;hl=en&amp;tab=wi</a:t>
            </a:r>
            <a:endParaRPr lang="en-US" sz="2200" dirty="0" smtClean="0"/>
          </a:p>
          <a:p>
            <a:r>
              <a:rPr lang="en-US" sz="2200" dirty="0" smtClean="0"/>
              <a:t>Tennessee Institute of Public Health</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Weather for Murfreesboro, Tennessee</a:t>
            </a:r>
            <a:endParaRPr lang="en-US" sz="3600" dirty="0"/>
          </a:p>
        </p:txBody>
      </p:sp>
      <p:graphicFrame>
        <p:nvGraphicFramePr>
          <p:cNvPr id="6" name="Content Placeholder 5"/>
          <p:cNvGraphicFramePr>
            <a:graphicFrameLocks noGrp="1"/>
          </p:cNvGraphicFramePr>
          <p:nvPr>
            <p:ph sz="quarter" idx="1"/>
          </p:nvPr>
        </p:nvGraphicFramePr>
        <p:xfrm>
          <a:off x="304800" y="1828800"/>
          <a:ext cx="8458198" cy="3908424"/>
        </p:xfrm>
        <a:graphic>
          <a:graphicData uri="http://schemas.openxmlformats.org/drawingml/2006/table">
            <a:tbl>
              <a:tblPr firstRow="1" bandRow="1">
                <a:tableStyleId>{21E4AEA4-8DFA-4A89-87EB-49C32662AFE0}</a:tableStyleId>
              </a:tblPr>
              <a:tblGrid>
                <a:gridCol w="811389"/>
                <a:gridCol w="636409"/>
                <a:gridCol w="609600"/>
                <a:gridCol w="685800"/>
                <a:gridCol w="609600"/>
                <a:gridCol w="685800"/>
                <a:gridCol w="609600"/>
                <a:gridCol w="533400"/>
                <a:gridCol w="685800"/>
                <a:gridCol w="609600"/>
                <a:gridCol w="609600"/>
                <a:gridCol w="685800"/>
                <a:gridCol w="685800"/>
              </a:tblGrid>
              <a:tr h="748506">
                <a:tc>
                  <a:txBody>
                    <a:bodyPr/>
                    <a:lstStyle/>
                    <a:p>
                      <a:endParaRPr lang="en-US" dirty="0"/>
                    </a:p>
                  </a:txBody>
                  <a:tcPr/>
                </a:tc>
                <a:tc>
                  <a:txBody>
                    <a:bodyPr/>
                    <a:lstStyle/>
                    <a:p>
                      <a:r>
                        <a:rPr lang="en-US" dirty="0" smtClean="0"/>
                        <a:t>Jan</a:t>
                      </a:r>
                      <a:endParaRPr lang="en-US" dirty="0"/>
                    </a:p>
                  </a:txBody>
                  <a:tcPr/>
                </a:tc>
                <a:tc>
                  <a:txBody>
                    <a:bodyPr/>
                    <a:lstStyle/>
                    <a:p>
                      <a:r>
                        <a:rPr lang="en-US" dirty="0" smtClean="0"/>
                        <a:t>Feb</a:t>
                      </a:r>
                      <a:endParaRPr lang="en-US" dirty="0"/>
                    </a:p>
                  </a:txBody>
                  <a:tcPr/>
                </a:tc>
                <a:tc>
                  <a:txBody>
                    <a:bodyPr/>
                    <a:lstStyle/>
                    <a:p>
                      <a:r>
                        <a:rPr lang="en-US" dirty="0" smtClean="0"/>
                        <a:t>Mar</a:t>
                      </a:r>
                      <a:endParaRPr lang="en-US" dirty="0"/>
                    </a:p>
                  </a:txBody>
                  <a:tcPr/>
                </a:tc>
                <a:tc>
                  <a:txBody>
                    <a:bodyPr/>
                    <a:lstStyle/>
                    <a:p>
                      <a:r>
                        <a:rPr lang="en-US" dirty="0" smtClean="0"/>
                        <a:t>Apr</a:t>
                      </a:r>
                      <a:endParaRPr lang="en-US" dirty="0"/>
                    </a:p>
                  </a:txBody>
                  <a:tcPr/>
                </a:tc>
                <a:tc>
                  <a:txBody>
                    <a:bodyPr/>
                    <a:lstStyle/>
                    <a:p>
                      <a:r>
                        <a:rPr lang="en-US" dirty="0" smtClean="0"/>
                        <a:t>May</a:t>
                      </a:r>
                      <a:endParaRPr lang="en-US" dirty="0"/>
                    </a:p>
                  </a:txBody>
                  <a:tcPr/>
                </a:tc>
                <a:tc>
                  <a:txBody>
                    <a:bodyPr/>
                    <a:lstStyle/>
                    <a:p>
                      <a:r>
                        <a:rPr lang="en-US" dirty="0" smtClean="0"/>
                        <a:t>Jun</a:t>
                      </a:r>
                      <a:endParaRPr lang="en-US" dirty="0"/>
                    </a:p>
                  </a:txBody>
                  <a:tcPr/>
                </a:tc>
                <a:tc>
                  <a:txBody>
                    <a:bodyPr/>
                    <a:lstStyle/>
                    <a:p>
                      <a:r>
                        <a:rPr lang="en-US" dirty="0" smtClean="0"/>
                        <a:t>Jul</a:t>
                      </a:r>
                      <a:endParaRPr lang="en-US" dirty="0"/>
                    </a:p>
                  </a:txBody>
                  <a:tcPr/>
                </a:tc>
                <a:tc>
                  <a:txBody>
                    <a:bodyPr/>
                    <a:lstStyle/>
                    <a:p>
                      <a:r>
                        <a:rPr lang="en-US" dirty="0" smtClean="0"/>
                        <a:t>Aug</a:t>
                      </a:r>
                      <a:endParaRPr lang="en-US" dirty="0"/>
                    </a:p>
                  </a:txBody>
                  <a:tcPr/>
                </a:tc>
                <a:tc>
                  <a:txBody>
                    <a:bodyPr/>
                    <a:lstStyle/>
                    <a:p>
                      <a:r>
                        <a:rPr lang="en-US" dirty="0" smtClean="0"/>
                        <a:t>Sep</a:t>
                      </a:r>
                      <a:endParaRPr lang="en-US" dirty="0"/>
                    </a:p>
                  </a:txBody>
                  <a:tcPr/>
                </a:tc>
                <a:tc>
                  <a:txBody>
                    <a:bodyPr/>
                    <a:lstStyle/>
                    <a:p>
                      <a:r>
                        <a:rPr lang="en-US" dirty="0" smtClean="0"/>
                        <a:t>Oct</a:t>
                      </a:r>
                      <a:endParaRPr lang="en-US" dirty="0"/>
                    </a:p>
                  </a:txBody>
                  <a:tcPr/>
                </a:tc>
                <a:tc>
                  <a:txBody>
                    <a:bodyPr/>
                    <a:lstStyle/>
                    <a:p>
                      <a:r>
                        <a:rPr lang="en-US" dirty="0" smtClean="0"/>
                        <a:t>Nov</a:t>
                      </a:r>
                      <a:endParaRPr lang="en-US" dirty="0"/>
                    </a:p>
                  </a:txBody>
                  <a:tcPr/>
                </a:tc>
                <a:tc>
                  <a:txBody>
                    <a:bodyPr/>
                    <a:lstStyle/>
                    <a:p>
                      <a:r>
                        <a:rPr lang="en-US" dirty="0" smtClean="0"/>
                        <a:t>Dec</a:t>
                      </a:r>
                      <a:endParaRPr lang="en-US" dirty="0"/>
                    </a:p>
                  </a:txBody>
                  <a:tcPr/>
                </a:tc>
              </a:tr>
              <a:tr h="748506">
                <a:tc>
                  <a:txBody>
                    <a:bodyPr/>
                    <a:lstStyle/>
                    <a:p>
                      <a:r>
                        <a:rPr lang="en-US" dirty="0" smtClean="0"/>
                        <a:t>Avg </a:t>
                      </a:r>
                    </a:p>
                    <a:p>
                      <a:r>
                        <a:rPr lang="en-US" dirty="0" smtClean="0"/>
                        <a:t>High</a:t>
                      </a:r>
                      <a:endParaRPr lang="en-US" dirty="0"/>
                    </a:p>
                  </a:txBody>
                  <a:tcPr/>
                </a:tc>
                <a:tc>
                  <a:txBody>
                    <a:bodyPr/>
                    <a:lstStyle/>
                    <a:p>
                      <a:r>
                        <a:rPr lang="en-US" dirty="0" smtClean="0"/>
                        <a:t>45</a:t>
                      </a:r>
                      <a:r>
                        <a:rPr lang="en-US" dirty="0" smtClean="0">
                          <a:latin typeface="Times New Roman"/>
                          <a:cs typeface="Times New Roman"/>
                        </a:rPr>
                        <a:t>°</a:t>
                      </a:r>
                      <a:endParaRPr lang="en-US" dirty="0"/>
                    </a:p>
                  </a:txBody>
                  <a:tcPr/>
                </a:tc>
                <a:tc>
                  <a:txBody>
                    <a:bodyPr/>
                    <a:lstStyle/>
                    <a:p>
                      <a:r>
                        <a:rPr lang="en-US" dirty="0" smtClean="0"/>
                        <a:t>50</a:t>
                      </a:r>
                      <a:r>
                        <a:rPr lang="en-US" dirty="0" smtClean="0">
                          <a:latin typeface="Times New Roman"/>
                          <a:cs typeface="Times New Roman"/>
                        </a:rPr>
                        <a:t>°</a:t>
                      </a:r>
                      <a:endParaRPr lang="en-US" dirty="0"/>
                    </a:p>
                  </a:txBody>
                  <a:tcPr/>
                </a:tc>
                <a:tc>
                  <a:txBody>
                    <a:bodyPr/>
                    <a:lstStyle/>
                    <a:p>
                      <a:r>
                        <a:rPr lang="en-US" dirty="0" smtClean="0"/>
                        <a:t>60</a:t>
                      </a:r>
                      <a:r>
                        <a:rPr lang="en-US" dirty="0" smtClean="0">
                          <a:latin typeface="Times New Roman"/>
                          <a:cs typeface="Times New Roman"/>
                        </a:rPr>
                        <a:t>°</a:t>
                      </a:r>
                      <a:endParaRPr lang="en-US" dirty="0"/>
                    </a:p>
                  </a:txBody>
                  <a:tcPr/>
                </a:tc>
                <a:tc>
                  <a:txBody>
                    <a:bodyPr/>
                    <a:lstStyle/>
                    <a:p>
                      <a:r>
                        <a:rPr lang="en-US" dirty="0" smtClean="0"/>
                        <a:t>70</a:t>
                      </a:r>
                      <a:r>
                        <a:rPr lang="en-US" dirty="0" smtClean="0">
                          <a:latin typeface="Times New Roman"/>
                          <a:cs typeface="Times New Roman"/>
                        </a:rPr>
                        <a:t>°</a:t>
                      </a:r>
                      <a:endParaRPr lang="en-US" dirty="0"/>
                    </a:p>
                  </a:txBody>
                  <a:tcPr/>
                </a:tc>
                <a:tc>
                  <a:txBody>
                    <a:bodyPr/>
                    <a:lstStyle/>
                    <a:p>
                      <a:r>
                        <a:rPr lang="en-US" dirty="0" smtClean="0"/>
                        <a:t>78</a:t>
                      </a:r>
                      <a:r>
                        <a:rPr lang="en-US" dirty="0" smtClean="0">
                          <a:latin typeface="Times New Roman"/>
                          <a:cs typeface="Times New Roman"/>
                        </a:rPr>
                        <a:t>°</a:t>
                      </a:r>
                      <a:endParaRPr lang="en-US" dirty="0"/>
                    </a:p>
                  </a:txBody>
                  <a:tcPr/>
                </a:tc>
                <a:tc>
                  <a:txBody>
                    <a:bodyPr/>
                    <a:lstStyle/>
                    <a:p>
                      <a:r>
                        <a:rPr lang="en-US" dirty="0" smtClean="0"/>
                        <a:t>86</a:t>
                      </a:r>
                      <a:r>
                        <a:rPr lang="en-US" dirty="0" smtClean="0">
                          <a:latin typeface="Times New Roman"/>
                          <a:cs typeface="Times New Roman"/>
                        </a:rPr>
                        <a:t>°</a:t>
                      </a:r>
                      <a:endParaRPr lang="en-US" dirty="0"/>
                    </a:p>
                  </a:txBody>
                  <a:tcPr/>
                </a:tc>
                <a:tc>
                  <a:txBody>
                    <a:bodyPr/>
                    <a:lstStyle/>
                    <a:p>
                      <a:r>
                        <a:rPr lang="en-US" dirty="0" smtClean="0"/>
                        <a:t>88</a:t>
                      </a:r>
                      <a:r>
                        <a:rPr lang="en-US" dirty="0" smtClean="0">
                          <a:latin typeface="Times New Roman"/>
                          <a:cs typeface="Times New Roman"/>
                        </a:rPr>
                        <a:t>°</a:t>
                      </a:r>
                      <a:endParaRPr lang="en-US" dirty="0"/>
                    </a:p>
                  </a:txBody>
                  <a:tcPr/>
                </a:tc>
                <a:tc>
                  <a:txBody>
                    <a:bodyPr/>
                    <a:lstStyle/>
                    <a:p>
                      <a:r>
                        <a:rPr lang="en-US" dirty="0" smtClean="0"/>
                        <a:t>88</a:t>
                      </a:r>
                      <a:r>
                        <a:rPr lang="en-US" dirty="0" smtClean="0">
                          <a:latin typeface="Times New Roman"/>
                          <a:cs typeface="Times New Roman"/>
                        </a:rPr>
                        <a:t>°</a:t>
                      </a:r>
                      <a:endParaRPr lang="en-US" dirty="0"/>
                    </a:p>
                  </a:txBody>
                  <a:tcPr/>
                </a:tc>
                <a:tc>
                  <a:txBody>
                    <a:bodyPr/>
                    <a:lstStyle/>
                    <a:p>
                      <a:r>
                        <a:rPr lang="en-US" dirty="0" smtClean="0"/>
                        <a:t>82</a:t>
                      </a:r>
                      <a:r>
                        <a:rPr lang="en-US" dirty="0" smtClean="0">
                          <a:latin typeface="Times New Roman"/>
                          <a:cs typeface="Times New Roman"/>
                        </a:rPr>
                        <a:t>°</a:t>
                      </a:r>
                      <a:endParaRPr lang="en-US" dirty="0"/>
                    </a:p>
                  </a:txBody>
                  <a:tcPr/>
                </a:tc>
                <a:tc>
                  <a:txBody>
                    <a:bodyPr/>
                    <a:lstStyle/>
                    <a:p>
                      <a:r>
                        <a:rPr lang="en-US" dirty="0" smtClean="0"/>
                        <a:t>72</a:t>
                      </a:r>
                      <a:r>
                        <a:rPr lang="en-US" dirty="0" smtClean="0">
                          <a:latin typeface="Times New Roman"/>
                          <a:cs typeface="Times New Roman"/>
                        </a:rPr>
                        <a:t>°</a:t>
                      </a:r>
                      <a:endParaRPr lang="en-US" dirty="0"/>
                    </a:p>
                  </a:txBody>
                  <a:tcPr/>
                </a:tc>
                <a:tc>
                  <a:txBody>
                    <a:bodyPr/>
                    <a:lstStyle/>
                    <a:p>
                      <a:r>
                        <a:rPr lang="en-US" dirty="0" smtClean="0"/>
                        <a:t>60</a:t>
                      </a:r>
                      <a:r>
                        <a:rPr lang="en-US" dirty="0" smtClean="0">
                          <a:latin typeface="Times New Roman"/>
                          <a:cs typeface="Times New Roman"/>
                        </a:rPr>
                        <a:t>°</a:t>
                      </a:r>
                      <a:endParaRPr lang="en-US" dirty="0"/>
                    </a:p>
                  </a:txBody>
                  <a:tcPr/>
                </a:tc>
                <a:tc>
                  <a:txBody>
                    <a:bodyPr/>
                    <a:lstStyle/>
                    <a:p>
                      <a:r>
                        <a:rPr lang="en-US" dirty="0" smtClean="0"/>
                        <a:t>50</a:t>
                      </a:r>
                      <a:r>
                        <a:rPr lang="en-US" dirty="0" smtClean="0">
                          <a:latin typeface="Times New Roman"/>
                          <a:cs typeface="Times New Roman"/>
                        </a:rPr>
                        <a:t>°</a:t>
                      </a:r>
                      <a:endParaRPr lang="en-US" dirty="0"/>
                    </a:p>
                  </a:txBody>
                  <a:tcPr/>
                </a:tc>
              </a:tr>
              <a:tr h="748506">
                <a:tc>
                  <a:txBody>
                    <a:bodyPr/>
                    <a:lstStyle/>
                    <a:p>
                      <a:r>
                        <a:rPr lang="en-US" dirty="0" smtClean="0"/>
                        <a:t>Avg </a:t>
                      </a:r>
                    </a:p>
                    <a:p>
                      <a:r>
                        <a:rPr lang="en-US" dirty="0" smtClean="0"/>
                        <a:t>Low</a:t>
                      </a:r>
                      <a:endParaRPr lang="en-US" dirty="0"/>
                    </a:p>
                  </a:txBody>
                  <a:tcPr/>
                </a:tc>
                <a:tc>
                  <a:txBody>
                    <a:bodyPr/>
                    <a:lstStyle/>
                    <a:p>
                      <a:r>
                        <a:rPr lang="en-US" dirty="0" smtClean="0"/>
                        <a:t>24</a:t>
                      </a:r>
                      <a:r>
                        <a:rPr lang="en-US" dirty="0" smtClean="0">
                          <a:latin typeface="Times New Roman"/>
                          <a:cs typeface="Times New Roman"/>
                        </a:rPr>
                        <a:t>°</a:t>
                      </a:r>
                      <a:endParaRPr lang="en-US" dirty="0"/>
                    </a:p>
                  </a:txBody>
                  <a:tcPr/>
                </a:tc>
                <a:tc>
                  <a:txBody>
                    <a:bodyPr/>
                    <a:lstStyle/>
                    <a:p>
                      <a:r>
                        <a:rPr lang="en-US" dirty="0" smtClean="0"/>
                        <a:t>27</a:t>
                      </a:r>
                      <a:r>
                        <a:rPr lang="en-US" dirty="0" smtClean="0">
                          <a:latin typeface="Times New Roman"/>
                          <a:cs typeface="Times New Roman"/>
                        </a:rPr>
                        <a:t>°</a:t>
                      </a:r>
                      <a:endParaRPr lang="en-US" dirty="0"/>
                    </a:p>
                  </a:txBody>
                  <a:tcPr/>
                </a:tc>
                <a:tc>
                  <a:txBody>
                    <a:bodyPr/>
                    <a:lstStyle/>
                    <a:p>
                      <a:r>
                        <a:rPr lang="en-US" dirty="0" smtClean="0"/>
                        <a:t>36</a:t>
                      </a:r>
                      <a:r>
                        <a:rPr lang="en-US" dirty="0" smtClean="0">
                          <a:latin typeface="Times New Roman"/>
                          <a:cs typeface="Times New Roman"/>
                        </a:rPr>
                        <a:t>°</a:t>
                      </a:r>
                      <a:endParaRPr lang="en-US" dirty="0"/>
                    </a:p>
                  </a:txBody>
                  <a:tcPr/>
                </a:tc>
                <a:tc>
                  <a:txBody>
                    <a:bodyPr/>
                    <a:lstStyle/>
                    <a:p>
                      <a:r>
                        <a:rPr lang="en-US" dirty="0" smtClean="0"/>
                        <a:t>45</a:t>
                      </a:r>
                      <a:r>
                        <a:rPr lang="en-US" dirty="0" smtClean="0">
                          <a:latin typeface="Times New Roman"/>
                          <a:cs typeface="Times New Roman"/>
                        </a:rPr>
                        <a:t>°</a:t>
                      </a:r>
                      <a:endParaRPr lang="en-US" dirty="0"/>
                    </a:p>
                  </a:txBody>
                  <a:tcPr/>
                </a:tc>
                <a:tc>
                  <a:txBody>
                    <a:bodyPr/>
                    <a:lstStyle/>
                    <a:p>
                      <a:r>
                        <a:rPr lang="en-US" dirty="0" smtClean="0"/>
                        <a:t>54</a:t>
                      </a:r>
                      <a:r>
                        <a:rPr lang="en-US" dirty="0" smtClean="0">
                          <a:latin typeface="Times New Roman"/>
                          <a:cs typeface="Times New Roman"/>
                        </a:rPr>
                        <a:t>°</a:t>
                      </a:r>
                      <a:endParaRPr lang="en-US" dirty="0"/>
                    </a:p>
                  </a:txBody>
                  <a:tcPr/>
                </a:tc>
                <a:tc>
                  <a:txBody>
                    <a:bodyPr/>
                    <a:lstStyle/>
                    <a:p>
                      <a:r>
                        <a:rPr lang="en-US" dirty="0" smtClean="0"/>
                        <a:t>62</a:t>
                      </a:r>
                      <a:r>
                        <a:rPr lang="en-US" dirty="0" smtClean="0">
                          <a:latin typeface="Times New Roman"/>
                          <a:cs typeface="Times New Roman"/>
                        </a:rPr>
                        <a:t>°</a:t>
                      </a:r>
                      <a:endParaRPr lang="en-US" dirty="0"/>
                    </a:p>
                  </a:txBody>
                  <a:tcPr/>
                </a:tc>
                <a:tc>
                  <a:txBody>
                    <a:bodyPr/>
                    <a:lstStyle/>
                    <a:p>
                      <a:r>
                        <a:rPr lang="en-US" dirty="0" smtClean="0"/>
                        <a:t>66</a:t>
                      </a:r>
                      <a:r>
                        <a:rPr lang="en-US" dirty="0" smtClean="0">
                          <a:latin typeface="Times New Roman"/>
                          <a:cs typeface="Times New Roman"/>
                        </a:rPr>
                        <a:t>°</a:t>
                      </a:r>
                      <a:endParaRPr lang="en-US" dirty="0"/>
                    </a:p>
                  </a:txBody>
                  <a:tcPr/>
                </a:tc>
                <a:tc>
                  <a:txBody>
                    <a:bodyPr/>
                    <a:lstStyle/>
                    <a:p>
                      <a:r>
                        <a:rPr lang="en-US" dirty="0" smtClean="0"/>
                        <a:t>65</a:t>
                      </a:r>
                      <a:r>
                        <a:rPr lang="en-US" dirty="0" smtClean="0">
                          <a:latin typeface="Times New Roman"/>
                          <a:cs typeface="Times New Roman"/>
                        </a:rPr>
                        <a:t>°</a:t>
                      </a:r>
                      <a:endParaRPr lang="en-US" dirty="0"/>
                    </a:p>
                  </a:txBody>
                  <a:tcPr/>
                </a:tc>
                <a:tc>
                  <a:txBody>
                    <a:bodyPr/>
                    <a:lstStyle/>
                    <a:p>
                      <a:r>
                        <a:rPr lang="en-US" dirty="0" smtClean="0"/>
                        <a:t>58</a:t>
                      </a:r>
                      <a:r>
                        <a:rPr lang="en-US" dirty="0" smtClean="0">
                          <a:latin typeface="Times New Roman"/>
                          <a:cs typeface="Times New Roman"/>
                        </a:rPr>
                        <a:t>°</a:t>
                      </a:r>
                      <a:endParaRPr lang="en-US" dirty="0"/>
                    </a:p>
                  </a:txBody>
                  <a:tcPr/>
                </a:tc>
                <a:tc>
                  <a:txBody>
                    <a:bodyPr/>
                    <a:lstStyle/>
                    <a:p>
                      <a:r>
                        <a:rPr lang="en-US" dirty="0" smtClean="0"/>
                        <a:t>44</a:t>
                      </a:r>
                      <a:r>
                        <a:rPr lang="en-US" dirty="0" smtClean="0">
                          <a:latin typeface="Times New Roman"/>
                          <a:cs typeface="Times New Roman"/>
                        </a:rPr>
                        <a:t>°</a:t>
                      </a:r>
                      <a:endParaRPr lang="en-US" dirty="0"/>
                    </a:p>
                  </a:txBody>
                  <a:tcPr/>
                </a:tc>
                <a:tc>
                  <a:txBody>
                    <a:bodyPr/>
                    <a:lstStyle/>
                    <a:p>
                      <a:r>
                        <a:rPr lang="en-US" dirty="0" smtClean="0"/>
                        <a:t>37</a:t>
                      </a:r>
                      <a:r>
                        <a:rPr lang="en-US" dirty="0" smtClean="0">
                          <a:latin typeface="Times New Roman"/>
                          <a:cs typeface="Times New Roman"/>
                        </a:rPr>
                        <a:t>°</a:t>
                      </a:r>
                      <a:endParaRPr lang="en-US" dirty="0"/>
                    </a:p>
                  </a:txBody>
                  <a:tcPr/>
                </a:tc>
                <a:tc>
                  <a:txBody>
                    <a:bodyPr/>
                    <a:lstStyle/>
                    <a:p>
                      <a:r>
                        <a:rPr lang="en-US" dirty="0" smtClean="0"/>
                        <a:t>28</a:t>
                      </a:r>
                      <a:r>
                        <a:rPr lang="en-US" dirty="0" smtClean="0">
                          <a:latin typeface="Times New Roman"/>
                          <a:cs typeface="Times New Roman"/>
                        </a:rPr>
                        <a:t>°</a:t>
                      </a:r>
                      <a:endParaRPr lang="en-US" dirty="0"/>
                    </a:p>
                  </a:txBody>
                  <a:tcPr/>
                </a:tc>
              </a:tr>
              <a:tr h="748506">
                <a:tc>
                  <a:txBody>
                    <a:bodyPr/>
                    <a:lstStyle/>
                    <a:p>
                      <a:r>
                        <a:rPr lang="en-US" dirty="0" smtClean="0"/>
                        <a:t>Daily</a:t>
                      </a:r>
                    </a:p>
                    <a:p>
                      <a:r>
                        <a:rPr lang="en-US" dirty="0" smtClean="0"/>
                        <a:t>Avg</a:t>
                      </a:r>
                      <a:endParaRPr lang="en-US" dirty="0"/>
                    </a:p>
                  </a:txBody>
                  <a:tcPr/>
                </a:tc>
                <a:tc>
                  <a:txBody>
                    <a:bodyPr/>
                    <a:lstStyle/>
                    <a:p>
                      <a:r>
                        <a:rPr lang="en-US" dirty="0" smtClean="0"/>
                        <a:t>35</a:t>
                      </a:r>
                      <a:r>
                        <a:rPr lang="en-US" dirty="0" smtClean="0">
                          <a:latin typeface="Times New Roman"/>
                          <a:cs typeface="Times New Roman"/>
                        </a:rPr>
                        <a:t>°</a:t>
                      </a:r>
                      <a:endParaRPr lang="en-US" dirty="0"/>
                    </a:p>
                  </a:txBody>
                  <a:tcPr/>
                </a:tc>
                <a:tc>
                  <a:txBody>
                    <a:bodyPr/>
                    <a:lstStyle/>
                    <a:p>
                      <a:r>
                        <a:rPr lang="en-US" dirty="0" smtClean="0"/>
                        <a:t>38</a:t>
                      </a:r>
                      <a:r>
                        <a:rPr lang="en-US" dirty="0" smtClean="0">
                          <a:latin typeface="Times New Roman"/>
                          <a:cs typeface="Times New Roman"/>
                        </a:rPr>
                        <a:t>°</a:t>
                      </a:r>
                      <a:endParaRPr lang="en-US" dirty="0"/>
                    </a:p>
                  </a:txBody>
                  <a:tcPr/>
                </a:tc>
                <a:tc>
                  <a:txBody>
                    <a:bodyPr/>
                    <a:lstStyle/>
                    <a:p>
                      <a:r>
                        <a:rPr lang="en-US" dirty="0" smtClean="0"/>
                        <a:t>48</a:t>
                      </a:r>
                      <a:r>
                        <a:rPr lang="en-US" dirty="0" smtClean="0">
                          <a:latin typeface="Times New Roman"/>
                          <a:cs typeface="Times New Roman"/>
                        </a:rPr>
                        <a:t>°</a:t>
                      </a:r>
                      <a:endParaRPr lang="en-US" dirty="0"/>
                    </a:p>
                  </a:txBody>
                  <a:tcPr/>
                </a:tc>
                <a:tc>
                  <a:txBody>
                    <a:bodyPr/>
                    <a:lstStyle/>
                    <a:p>
                      <a:r>
                        <a:rPr lang="en-US" dirty="0" smtClean="0"/>
                        <a:t>58</a:t>
                      </a:r>
                      <a:r>
                        <a:rPr lang="en-US" dirty="0" smtClean="0">
                          <a:latin typeface="Times New Roman"/>
                          <a:cs typeface="Times New Roman"/>
                        </a:rPr>
                        <a:t>°</a:t>
                      </a:r>
                      <a:endParaRPr lang="en-US" dirty="0"/>
                    </a:p>
                  </a:txBody>
                  <a:tcPr/>
                </a:tc>
                <a:tc>
                  <a:txBody>
                    <a:bodyPr/>
                    <a:lstStyle/>
                    <a:p>
                      <a:r>
                        <a:rPr lang="en-US" dirty="0" smtClean="0"/>
                        <a:t>66</a:t>
                      </a:r>
                      <a:r>
                        <a:rPr lang="en-US" dirty="0" smtClean="0">
                          <a:latin typeface="Times New Roman"/>
                          <a:cs typeface="Times New Roman"/>
                        </a:rPr>
                        <a:t>°</a:t>
                      </a:r>
                      <a:endParaRPr lang="en-US" dirty="0"/>
                    </a:p>
                  </a:txBody>
                  <a:tcPr/>
                </a:tc>
                <a:tc>
                  <a:txBody>
                    <a:bodyPr/>
                    <a:lstStyle/>
                    <a:p>
                      <a:r>
                        <a:rPr lang="en-US" dirty="0" smtClean="0"/>
                        <a:t>74</a:t>
                      </a:r>
                      <a:r>
                        <a:rPr lang="en-US" dirty="0" smtClean="0">
                          <a:latin typeface="Times New Roman"/>
                          <a:cs typeface="Times New Roman"/>
                        </a:rPr>
                        <a:t>°</a:t>
                      </a:r>
                      <a:endParaRPr lang="en-US" dirty="0"/>
                    </a:p>
                  </a:txBody>
                  <a:tcPr/>
                </a:tc>
                <a:tc>
                  <a:txBody>
                    <a:bodyPr/>
                    <a:lstStyle/>
                    <a:p>
                      <a:r>
                        <a:rPr lang="en-US" dirty="0" smtClean="0"/>
                        <a:t>78</a:t>
                      </a:r>
                      <a:r>
                        <a:rPr lang="en-US" dirty="0" smtClean="0">
                          <a:latin typeface="Times New Roman"/>
                          <a:cs typeface="Times New Roman"/>
                        </a:rPr>
                        <a:t>°</a:t>
                      </a:r>
                      <a:endParaRPr lang="en-US" dirty="0"/>
                    </a:p>
                  </a:txBody>
                  <a:tcPr/>
                </a:tc>
                <a:tc>
                  <a:txBody>
                    <a:bodyPr/>
                    <a:lstStyle/>
                    <a:p>
                      <a:r>
                        <a:rPr lang="en-US" dirty="0" smtClean="0"/>
                        <a:t>77</a:t>
                      </a:r>
                      <a:r>
                        <a:rPr lang="en-US" dirty="0" smtClean="0">
                          <a:latin typeface="Times New Roman"/>
                          <a:cs typeface="Times New Roman"/>
                        </a:rPr>
                        <a:t>°</a:t>
                      </a:r>
                      <a:endParaRPr lang="en-US" dirty="0"/>
                    </a:p>
                  </a:txBody>
                  <a:tcPr/>
                </a:tc>
                <a:tc>
                  <a:txBody>
                    <a:bodyPr/>
                    <a:lstStyle/>
                    <a:p>
                      <a:r>
                        <a:rPr lang="en-US" dirty="0" smtClean="0"/>
                        <a:t>70</a:t>
                      </a:r>
                      <a:r>
                        <a:rPr lang="en-US" dirty="0" smtClean="0">
                          <a:latin typeface="Times New Roman"/>
                          <a:cs typeface="Times New Roman"/>
                        </a:rPr>
                        <a:t>°</a:t>
                      </a:r>
                      <a:endParaRPr lang="en-US" dirty="0"/>
                    </a:p>
                  </a:txBody>
                  <a:tcPr/>
                </a:tc>
                <a:tc>
                  <a:txBody>
                    <a:bodyPr/>
                    <a:lstStyle/>
                    <a:p>
                      <a:r>
                        <a:rPr lang="en-US" dirty="0" smtClean="0"/>
                        <a:t>58</a:t>
                      </a:r>
                      <a:r>
                        <a:rPr lang="en-US" dirty="0" smtClean="0">
                          <a:latin typeface="Times New Roman"/>
                          <a:cs typeface="Times New Roman"/>
                        </a:rPr>
                        <a:t>°</a:t>
                      </a:r>
                      <a:endParaRPr lang="en-US" dirty="0"/>
                    </a:p>
                  </a:txBody>
                  <a:tcPr/>
                </a:tc>
                <a:tc>
                  <a:txBody>
                    <a:bodyPr/>
                    <a:lstStyle/>
                    <a:p>
                      <a:r>
                        <a:rPr lang="en-US" dirty="0" smtClean="0"/>
                        <a:t>48</a:t>
                      </a:r>
                      <a:r>
                        <a:rPr lang="en-US" dirty="0" smtClean="0">
                          <a:latin typeface="Times New Roman"/>
                          <a:cs typeface="Times New Roman"/>
                        </a:rPr>
                        <a:t>°</a:t>
                      </a:r>
                      <a:endParaRPr lang="en-US" dirty="0"/>
                    </a:p>
                  </a:txBody>
                  <a:tcPr/>
                </a:tc>
                <a:tc>
                  <a:txBody>
                    <a:bodyPr/>
                    <a:lstStyle/>
                    <a:p>
                      <a:r>
                        <a:rPr lang="en-US" dirty="0" smtClean="0"/>
                        <a:t>40</a:t>
                      </a:r>
                      <a:r>
                        <a:rPr lang="en-US" dirty="0" smtClean="0">
                          <a:latin typeface="Times New Roman"/>
                          <a:cs typeface="Times New Roman"/>
                        </a:rPr>
                        <a:t>°</a:t>
                      </a:r>
                      <a:endParaRPr lang="en-US" dirty="0"/>
                    </a:p>
                  </a:txBody>
                  <a:tcPr/>
                </a:tc>
              </a:tr>
              <a:tr h="748506">
                <a:tc>
                  <a:txBody>
                    <a:bodyPr/>
                    <a:lstStyle/>
                    <a:p>
                      <a:r>
                        <a:rPr lang="en-US" dirty="0" smtClean="0"/>
                        <a:t>Avg</a:t>
                      </a:r>
                    </a:p>
                    <a:p>
                      <a:r>
                        <a:rPr lang="en-US" dirty="0" smtClean="0"/>
                        <a:t>Prcpt</a:t>
                      </a:r>
                    </a:p>
                    <a:p>
                      <a:r>
                        <a:rPr lang="en-US" dirty="0" smtClean="0"/>
                        <a:t>(in)</a:t>
                      </a:r>
                      <a:endParaRPr lang="en-US" dirty="0"/>
                    </a:p>
                  </a:txBody>
                  <a:tcPr/>
                </a:tc>
                <a:tc>
                  <a:txBody>
                    <a:bodyPr/>
                    <a:lstStyle/>
                    <a:p>
                      <a:r>
                        <a:rPr lang="en-US" dirty="0" smtClean="0"/>
                        <a:t>4.3</a:t>
                      </a:r>
                      <a:endParaRPr lang="en-US" dirty="0"/>
                    </a:p>
                  </a:txBody>
                  <a:tcPr/>
                </a:tc>
                <a:tc>
                  <a:txBody>
                    <a:bodyPr/>
                    <a:lstStyle/>
                    <a:p>
                      <a:r>
                        <a:rPr lang="en-US" dirty="0" smtClean="0"/>
                        <a:t>4.1</a:t>
                      </a:r>
                      <a:endParaRPr lang="en-US" dirty="0"/>
                    </a:p>
                  </a:txBody>
                  <a:tcPr/>
                </a:tc>
                <a:tc>
                  <a:txBody>
                    <a:bodyPr/>
                    <a:lstStyle/>
                    <a:p>
                      <a:r>
                        <a:rPr lang="en-US" dirty="0" smtClean="0"/>
                        <a:t>5.5</a:t>
                      </a:r>
                      <a:endParaRPr lang="en-US" dirty="0"/>
                    </a:p>
                  </a:txBody>
                  <a:tcPr/>
                </a:tc>
                <a:tc>
                  <a:txBody>
                    <a:bodyPr/>
                    <a:lstStyle/>
                    <a:p>
                      <a:r>
                        <a:rPr lang="en-US" dirty="0" smtClean="0"/>
                        <a:t>4.5</a:t>
                      </a:r>
                      <a:endParaRPr lang="en-US" dirty="0"/>
                    </a:p>
                  </a:txBody>
                  <a:tcPr/>
                </a:tc>
                <a:tc>
                  <a:txBody>
                    <a:bodyPr/>
                    <a:lstStyle/>
                    <a:p>
                      <a:r>
                        <a:rPr lang="en-US" dirty="0" smtClean="0"/>
                        <a:t>5.4</a:t>
                      </a:r>
                      <a:endParaRPr lang="en-US" dirty="0"/>
                    </a:p>
                  </a:txBody>
                  <a:tcPr/>
                </a:tc>
                <a:tc>
                  <a:txBody>
                    <a:bodyPr/>
                    <a:lstStyle/>
                    <a:p>
                      <a:r>
                        <a:rPr lang="en-US" dirty="0" smtClean="0"/>
                        <a:t>3.9</a:t>
                      </a:r>
                      <a:endParaRPr lang="en-US" dirty="0"/>
                    </a:p>
                  </a:txBody>
                  <a:tcPr/>
                </a:tc>
                <a:tc>
                  <a:txBody>
                    <a:bodyPr/>
                    <a:lstStyle/>
                    <a:p>
                      <a:r>
                        <a:rPr lang="en-US" dirty="0" smtClean="0"/>
                        <a:t>4.8</a:t>
                      </a:r>
                      <a:endParaRPr lang="en-US" dirty="0"/>
                    </a:p>
                  </a:txBody>
                  <a:tcPr/>
                </a:tc>
                <a:tc>
                  <a:txBody>
                    <a:bodyPr/>
                    <a:lstStyle/>
                    <a:p>
                      <a:r>
                        <a:rPr lang="en-US" dirty="0" smtClean="0"/>
                        <a:t>3.8</a:t>
                      </a:r>
                      <a:endParaRPr lang="en-US" dirty="0"/>
                    </a:p>
                  </a:txBody>
                  <a:tcPr/>
                </a:tc>
                <a:tc>
                  <a:txBody>
                    <a:bodyPr/>
                    <a:lstStyle/>
                    <a:p>
                      <a:r>
                        <a:rPr lang="en-US" dirty="0" smtClean="0"/>
                        <a:t>4.3</a:t>
                      </a:r>
                      <a:endParaRPr lang="en-US" dirty="0"/>
                    </a:p>
                  </a:txBody>
                  <a:tcPr/>
                </a:tc>
                <a:tc>
                  <a:txBody>
                    <a:bodyPr/>
                    <a:lstStyle/>
                    <a:p>
                      <a:r>
                        <a:rPr lang="en-US" dirty="0" smtClean="0"/>
                        <a:t>3.3</a:t>
                      </a:r>
                      <a:endParaRPr lang="en-US" dirty="0"/>
                    </a:p>
                  </a:txBody>
                  <a:tcPr/>
                </a:tc>
                <a:tc>
                  <a:txBody>
                    <a:bodyPr/>
                    <a:lstStyle/>
                    <a:p>
                      <a:r>
                        <a:rPr lang="en-US" dirty="0" smtClean="0"/>
                        <a:t>4.5</a:t>
                      </a:r>
                      <a:endParaRPr lang="en-US" dirty="0"/>
                    </a:p>
                  </a:txBody>
                  <a:tcPr/>
                </a:tc>
                <a:tc>
                  <a:txBody>
                    <a:bodyPr/>
                    <a:lstStyle/>
                    <a:p>
                      <a:r>
                        <a:rPr lang="en-US" dirty="0" smtClean="0"/>
                        <a:t>5.0</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sz="quarter" idx="1"/>
          </p:nvPr>
        </p:nvSpPr>
        <p:spPr/>
        <p:txBody>
          <a:bodyPr/>
          <a:lstStyle/>
          <a:p>
            <a:r>
              <a:rPr lang="en-US" dirty="0" smtClean="0"/>
              <a:t>Trends in Population</a:t>
            </a:r>
          </a:p>
          <a:p>
            <a:pPr lvl="1"/>
            <a:r>
              <a:rPr lang="en-US" dirty="0" smtClean="0"/>
              <a:t>1990</a:t>
            </a:r>
          </a:p>
          <a:p>
            <a:pPr lvl="2"/>
            <a:r>
              <a:rPr lang="en-US" dirty="0" smtClean="0"/>
              <a:t>Total population census: 118,570</a:t>
            </a:r>
          </a:p>
          <a:p>
            <a:pPr lvl="2"/>
            <a:r>
              <a:rPr lang="en-US" dirty="0" smtClean="0"/>
              <a:t>Growth from 1990-2000: 53.52%</a:t>
            </a:r>
          </a:p>
          <a:p>
            <a:pPr lvl="1"/>
            <a:r>
              <a:rPr lang="en-US" dirty="0" smtClean="0"/>
              <a:t>2000 </a:t>
            </a:r>
          </a:p>
          <a:p>
            <a:pPr lvl="2"/>
            <a:r>
              <a:rPr lang="en-US" dirty="0" smtClean="0"/>
              <a:t>Total population census: 182,023</a:t>
            </a:r>
          </a:p>
          <a:p>
            <a:pPr lvl="2"/>
            <a:r>
              <a:rPr lang="en-US" dirty="0" smtClean="0"/>
              <a:t>Growth from 2000-2008: 32.6%</a:t>
            </a:r>
          </a:p>
          <a:p>
            <a:pPr lvl="1"/>
            <a:r>
              <a:rPr lang="en-US" dirty="0" smtClean="0"/>
              <a:t>2008</a:t>
            </a:r>
          </a:p>
          <a:p>
            <a:pPr lvl="2"/>
            <a:r>
              <a:rPr lang="en-US" dirty="0" smtClean="0"/>
              <a:t>Total population census: 241,355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2008 Demographic Information</a:t>
            </a:r>
            <a:endParaRPr lang="en-US" dirty="0"/>
          </a:p>
        </p:txBody>
      </p:sp>
      <p:sp>
        <p:nvSpPr>
          <p:cNvPr id="3" name="Content Placeholder 2"/>
          <p:cNvSpPr>
            <a:spLocks noGrp="1"/>
          </p:cNvSpPr>
          <p:nvPr>
            <p:ph sz="quarter" idx="1"/>
          </p:nvPr>
        </p:nvSpPr>
        <p:spPr/>
        <p:txBody>
          <a:bodyPr/>
          <a:lstStyle/>
          <a:p>
            <a:r>
              <a:rPr lang="en-US" dirty="0" smtClean="0"/>
              <a:t>Caucasian: 194,760</a:t>
            </a:r>
          </a:p>
          <a:p>
            <a:r>
              <a:rPr lang="en-US" dirty="0" smtClean="0"/>
              <a:t>African Americans: 28,541</a:t>
            </a:r>
          </a:p>
          <a:p>
            <a:r>
              <a:rPr lang="en-US" dirty="0" smtClean="0"/>
              <a:t>American Indian/Alaska Native: 727</a:t>
            </a:r>
          </a:p>
          <a:p>
            <a:r>
              <a:rPr lang="en-US" dirty="0" smtClean="0"/>
              <a:t>Asian: 6,570</a:t>
            </a:r>
          </a:p>
          <a:p>
            <a:r>
              <a:rPr lang="en-US" dirty="0" smtClean="0"/>
              <a:t>Native Hawaiian/ Pacific Islander: 109</a:t>
            </a:r>
          </a:p>
          <a:p>
            <a:r>
              <a:rPr lang="en-US" dirty="0" smtClean="0"/>
              <a:t>Other: 10,648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Populations</a:t>
            </a:r>
            <a:endParaRPr lang="en-US" dirty="0"/>
          </a:p>
        </p:txBody>
      </p:sp>
      <p:sp>
        <p:nvSpPr>
          <p:cNvPr id="3" name="Content Placeholder 2"/>
          <p:cNvSpPr>
            <a:spLocks noGrp="1"/>
          </p:cNvSpPr>
          <p:nvPr>
            <p:ph sz="quarter" idx="1"/>
          </p:nvPr>
        </p:nvSpPr>
        <p:spPr/>
        <p:txBody>
          <a:bodyPr>
            <a:normAutofit/>
          </a:bodyPr>
          <a:lstStyle/>
          <a:p>
            <a:r>
              <a:rPr lang="en-US" dirty="0" smtClean="0"/>
              <a:t>Murfreesboro population</a:t>
            </a:r>
          </a:p>
          <a:p>
            <a:pPr lvl="1"/>
            <a:r>
              <a:rPr lang="en-US" dirty="0" smtClean="0"/>
              <a:t>100,575</a:t>
            </a:r>
          </a:p>
          <a:p>
            <a:r>
              <a:rPr lang="en-US" dirty="0" smtClean="0"/>
              <a:t>Smyrna population</a:t>
            </a:r>
          </a:p>
          <a:p>
            <a:pPr lvl="1"/>
            <a:r>
              <a:rPr lang="en-US" dirty="0" smtClean="0"/>
              <a:t>38,073</a:t>
            </a:r>
          </a:p>
          <a:p>
            <a:r>
              <a:rPr lang="en-US" dirty="0" smtClean="0"/>
              <a:t>Lavergne population</a:t>
            </a:r>
          </a:p>
          <a:p>
            <a:pPr lvl="1"/>
            <a:r>
              <a:rPr lang="en-US" dirty="0" smtClean="0"/>
              <a:t>26,472</a:t>
            </a:r>
          </a:p>
          <a:p>
            <a:r>
              <a:rPr lang="en-US" dirty="0" smtClean="0"/>
              <a:t>Eagleville population</a:t>
            </a:r>
          </a:p>
          <a:p>
            <a:pPr lvl="1"/>
            <a:r>
              <a:rPr lang="en-US" dirty="0" smtClean="0"/>
              <a:t>491</a:t>
            </a:r>
          </a:p>
        </p:txBody>
      </p:sp>
      <p:pic>
        <p:nvPicPr>
          <p:cNvPr id="4" name="Picture 3" descr="bfmar06pb18.jpg"/>
          <p:cNvPicPr>
            <a:picLocks noChangeAspect="1"/>
          </p:cNvPicPr>
          <p:nvPr/>
        </p:nvPicPr>
        <p:blipFill>
          <a:blip r:embed="rId2"/>
          <a:stretch>
            <a:fillRect/>
          </a:stretch>
        </p:blipFill>
        <p:spPr>
          <a:xfrm>
            <a:off x="4572000" y="2667000"/>
            <a:ext cx="4267200" cy="36480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4" name="Content Placeholder 3"/>
          <p:cNvSpPr>
            <a:spLocks noGrp="1"/>
          </p:cNvSpPr>
          <p:nvPr>
            <p:ph sz="quarter" idx="1"/>
          </p:nvPr>
        </p:nvSpPr>
        <p:spPr>
          <a:xfrm>
            <a:off x="612648" y="1600200"/>
            <a:ext cx="8153400" cy="4876800"/>
          </a:xfrm>
        </p:spPr>
        <p:txBody>
          <a:bodyPr>
            <a:normAutofit fontScale="70000" lnSpcReduction="20000"/>
          </a:bodyPr>
          <a:lstStyle/>
          <a:p>
            <a:r>
              <a:rPr lang="en-US" sz="3400" dirty="0" smtClean="0"/>
              <a:t>Male: 120,429 (49.9%)</a:t>
            </a:r>
          </a:p>
          <a:p>
            <a:r>
              <a:rPr lang="en-US" sz="3400" dirty="0" smtClean="0"/>
              <a:t>Female: 120,926 (50.1%)</a:t>
            </a:r>
          </a:p>
          <a:p>
            <a:pPr>
              <a:buNone/>
            </a:pPr>
            <a:endParaRPr lang="en-US" sz="3400" dirty="0" smtClean="0"/>
          </a:p>
          <a:p>
            <a:r>
              <a:rPr lang="en-US" sz="3400" dirty="0" smtClean="0"/>
              <a:t>Under 18 years of age: 60,904 (25.2%)</a:t>
            </a:r>
          </a:p>
          <a:p>
            <a:r>
              <a:rPr lang="en-US" sz="3400" dirty="0" smtClean="0"/>
              <a:t>18-24 years of age: 27,658 (11.5%)</a:t>
            </a:r>
          </a:p>
          <a:p>
            <a:r>
              <a:rPr lang="en-US" sz="3400" dirty="0" smtClean="0"/>
              <a:t>25-34 years of age: 40,026 (16.6%)</a:t>
            </a:r>
          </a:p>
          <a:p>
            <a:r>
              <a:rPr lang="en-US" sz="3400" dirty="0" smtClean="0"/>
              <a:t>35-54 years of age: 70,714 (29.3%)</a:t>
            </a:r>
          </a:p>
          <a:p>
            <a:r>
              <a:rPr lang="en-US" sz="3400" dirty="0" smtClean="0"/>
              <a:t>55-64 years of age: 22,214 (9.2%)</a:t>
            </a:r>
          </a:p>
          <a:p>
            <a:r>
              <a:rPr lang="en-US" sz="3400" dirty="0" smtClean="0"/>
              <a:t>65-84 years of age: 17,696 (7.34%)</a:t>
            </a:r>
          </a:p>
          <a:p>
            <a:r>
              <a:rPr lang="en-US" sz="3400" dirty="0" smtClean="0"/>
              <a:t>Over 84 years of age: 2,143 (0.9%)</a:t>
            </a:r>
          </a:p>
          <a:p>
            <a:endParaRPr lang="en-US" sz="3400" dirty="0" smtClean="0"/>
          </a:p>
          <a:p>
            <a:r>
              <a:rPr lang="en-US" sz="3400" dirty="0" smtClean="0">
                <a:solidFill>
                  <a:srgbClr val="FFC000"/>
                </a:solidFill>
                <a:hlinkClick r:id="rId2"/>
              </a:rPr>
              <a:t>http://www.rutherfordchamber.org/economic-development/bic/demographics/population.php</a:t>
            </a:r>
            <a:endParaRPr lang="en-US" sz="3400" dirty="0" smtClean="0">
              <a:solidFill>
                <a:srgbClr val="FFC000"/>
              </a:solidFill>
            </a:endParaRP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307</TotalTime>
  <Words>2162</Words>
  <Application>Microsoft Office PowerPoint</Application>
  <PresentationFormat>On-screen Show (4:3)</PresentationFormat>
  <Paragraphs>620</Paragraphs>
  <Slides>47</Slides>
  <Notes>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Median</vt:lpstr>
      <vt:lpstr>Community Assessment Rutherford County, Tennessee  Geography, Population, &amp; Environment </vt:lpstr>
      <vt:lpstr>Geographical Information for Rutherford County</vt:lpstr>
      <vt:lpstr>Geographical Information (cont.)</vt:lpstr>
      <vt:lpstr>Weather for Rutherford County</vt:lpstr>
      <vt:lpstr>Weather for Murfreesboro, Tennessee</vt:lpstr>
      <vt:lpstr>Population</vt:lpstr>
      <vt:lpstr>2008 Demographic Information</vt:lpstr>
      <vt:lpstr>City Populations</vt:lpstr>
      <vt:lpstr>Population</vt:lpstr>
      <vt:lpstr>Water Quality</vt:lpstr>
      <vt:lpstr>Sewage and Waste Disposal</vt:lpstr>
      <vt:lpstr>Sewage and Waste Disposal</vt:lpstr>
      <vt:lpstr>Air Quality</vt:lpstr>
      <vt:lpstr>Air Quality</vt:lpstr>
      <vt:lpstr>Food Quality and Access</vt:lpstr>
      <vt:lpstr>Housing Units (2000)</vt:lpstr>
      <vt:lpstr>Renter-Occupied Housing Units</vt:lpstr>
      <vt:lpstr>Owner-Occupied Housing Units</vt:lpstr>
      <vt:lpstr>Owner-Occupied Housing Units</vt:lpstr>
      <vt:lpstr>Housing in Rutherford County</vt:lpstr>
      <vt:lpstr>Housing in Rutherford County</vt:lpstr>
      <vt:lpstr>Animal Control</vt:lpstr>
      <vt:lpstr>Animal Control (cont.)</vt:lpstr>
      <vt:lpstr>According to the CDC…</vt:lpstr>
      <vt:lpstr>Health Outcomes</vt:lpstr>
      <vt:lpstr>Health Determinants</vt:lpstr>
      <vt:lpstr>Health Determinants</vt:lpstr>
      <vt:lpstr>Health Behaviors</vt:lpstr>
      <vt:lpstr>Health Behaviors</vt:lpstr>
      <vt:lpstr>Socioeconomic Factors</vt:lpstr>
      <vt:lpstr>Physical Environment</vt:lpstr>
      <vt:lpstr>Overall Rank</vt:lpstr>
      <vt:lpstr>Mortality Rank</vt:lpstr>
      <vt:lpstr>Strengths of Rutherford County</vt:lpstr>
      <vt:lpstr>Challenges in Rutherford County</vt:lpstr>
      <vt:lpstr>Crime Rates in Rutherford County (2005)</vt:lpstr>
      <vt:lpstr>Crime Rates in Murfreesboro (2005)</vt:lpstr>
      <vt:lpstr>Average Household Income</vt:lpstr>
      <vt:lpstr>Unemployment</vt:lpstr>
      <vt:lpstr>Food Banks</vt:lpstr>
      <vt:lpstr>Food Banks</vt:lpstr>
      <vt:lpstr>Food Stamps</vt:lpstr>
      <vt:lpstr>Meals on Wheels</vt:lpstr>
      <vt:lpstr>Meals on Wheels</vt:lpstr>
      <vt:lpstr>Nursing Diagnosis for the Community</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Assessment Rutherford County, Tennessee</dc:title>
  <dc:creator>Mary Jo Tipps</dc:creator>
  <cp:lastModifiedBy>Mary Jo Tipps</cp:lastModifiedBy>
  <cp:revision>47</cp:revision>
  <dcterms:created xsi:type="dcterms:W3CDTF">2008-11-29T04:21:06Z</dcterms:created>
  <dcterms:modified xsi:type="dcterms:W3CDTF">2008-11-30T22:51:35Z</dcterms:modified>
</cp:coreProperties>
</file>